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68" r:id="rId4"/>
    <p:sldId id="265" r:id="rId5"/>
    <p:sldId id="267" r:id="rId6"/>
    <p:sldId id="258" r:id="rId7"/>
    <p:sldId id="271" r:id="rId8"/>
    <p:sldId id="259" r:id="rId9"/>
    <p:sldId id="272" r:id="rId10"/>
    <p:sldId id="260" r:id="rId11"/>
    <p:sldId id="269" r:id="rId12"/>
    <p:sldId id="273" r:id="rId13"/>
    <p:sldId id="263" r:id="rId14"/>
    <p:sldId id="261" r:id="rId15"/>
    <p:sldId id="262" r:id="rId16"/>
    <p:sldId id="266" r:id="rId17"/>
  </p:sldIdLst>
  <p:sldSz cx="18288000" cy="10287000"/>
  <p:notesSz cx="7010400" cy="9296400"/>
  <p:embeddedFontLst>
    <p:embeddedFont>
      <p:font typeface="Archivo Black" panose="020B0604020202020204" charset="0"/>
      <p:regular r:id="rId19"/>
    </p:embeddedFont>
    <p:embeddedFont>
      <p:font typeface="Comic Sans MS" panose="030F0702030302020204" pitchFamily="66" charset="0"/>
      <p:regular r:id="rId20"/>
      <p:bold r:id="rId21"/>
      <p:italic r:id="rId22"/>
      <p:boldItalic r:id="rId23"/>
    </p:embeddedFont>
    <p:embeddedFont>
      <p:font typeface="League Spartan"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llen, Patricia D" initials="MPD" lastIdx="1" clrIdx="0">
    <p:extLst>
      <p:ext uri="{19B8F6BF-5375-455C-9EA6-DF929625EA0E}">
        <p15:presenceInfo xmlns:p15="http://schemas.microsoft.com/office/powerpoint/2012/main" userId="S-1-5-21-1292428093-879983540-839522115-7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38A"/>
    <a:srgbClr val="B966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6" autoAdjust="0"/>
    <p:restoredTop sz="94622" autoAdjust="0"/>
  </p:normalViewPr>
  <p:slideViewPr>
    <p:cSldViewPr>
      <p:cViewPr varScale="1">
        <p:scale>
          <a:sx n="41" d="100"/>
          <a:sy n="41" d="100"/>
        </p:scale>
        <p:origin x="696"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5B846BD4-36FA-4B92-AD70-EF348A122DE6}" type="datetimeFigureOut">
              <a:rPr lang="en-US" smtClean="0"/>
              <a:t>9/25/2024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7A48ABEA-2E07-4986-B9ED-FC3AE7B48DA9}" type="slidenum">
              <a:rPr lang="en-US" smtClean="0"/>
              <a:t>‹#›</a:t>
            </a:fld>
            <a:endParaRPr lang="en-US"/>
          </a:p>
        </p:txBody>
      </p:sp>
    </p:spTree>
    <p:extLst>
      <p:ext uri="{BB962C8B-B14F-4D97-AF65-F5344CB8AC3E}">
        <p14:creationId xmlns:p14="http://schemas.microsoft.com/office/powerpoint/2010/main" val="234863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I’m Pat Dolan Mullen, Professor of Health Promotion and Behavioral Sciences at the School of Public Health, and I’m here with my colleagues Dr. Ross Shegog also from the School of Public Health; Dr. Sahiti Myneni, School of Biomedical informatics; and Dr. Natalie Sirisaengtaksin, the Graduate School of Biomedical Sciences to tell you about our cancer prevention training grant and answer your questions.  </a:t>
            </a:r>
          </a:p>
          <a:p>
            <a:endParaRPr lang="en-US" sz="1600" dirty="0"/>
          </a:p>
          <a:p>
            <a:r>
              <a:rPr lang="en-US" sz="1600" dirty="0"/>
              <a:t>Our program has three major themes:  One is innovative thinking--asking big questions, looking at problems in new ways;  </a:t>
            </a:r>
          </a:p>
        </p:txBody>
      </p:sp>
      <p:sp>
        <p:nvSpPr>
          <p:cNvPr id="4" name="Slide Number Placeholder 3"/>
          <p:cNvSpPr>
            <a:spLocks noGrp="1"/>
          </p:cNvSpPr>
          <p:nvPr>
            <p:ph type="sldNum" sz="quarter" idx="10"/>
          </p:nvPr>
        </p:nvSpPr>
        <p:spPr/>
        <p:txBody>
          <a:bodyPr/>
          <a:lstStyle/>
          <a:p>
            <a:fld id="{7A48ABEA-2E07-4986-B9ED-FC3AE7B48DA9}" type="slidenum">
              <a:rPr lang="en-US" smtClean="0"/>
              <a:t>1</a:t>
            </a:fld>
            <a:endParaRPr lang="en-US"/>
          </a:p>
        </p:txBody>
      </p:sp>
    </p:spTree>
    <p:extLst>
      <p:ext uri="{BB962C8B-B14F-4D97-AF65-F5344CB8AC3E}">
        <p14:creationId xmlns:p14="http://schemas.microsoft.com/office/powerpoint/2010/main" val="93073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8ABEA-2E07-4986-B9ED-FC3AE7B48DA9}" type="slidenum">
              <a:rPr lang="en-US" smtClean="0"/>
              <a:t>15</a:t>
            </a:fld>
            <a:endParaRPr lang="en-US"/>
          </a:p>
        </p:txBody>
      </p:sp>
    </p:spTree>
    <p:extLst>
      <p:ext uri="{BB962C8B-B14F-4D97-AF65-F5344CB8AC3E}">
        <p14:creationId xmlns:p14="http://schemas.microsoft.com/office/powerpoint/2010/main" val="297326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48ABEA-2E07-4986-B9ED-FC3AE7B48DA9}" type="slidenum">
              <a:rPr lang="en-US" smtClean="0"/>
              <a:t>16</a:t>
            </a:fld>
            <a:endParaRPr lang="en-US"/>
          </a:p>
        </p:txBody>
      </p:sp>
    </p:spTree>
    <p:extLst>
      <p:ext uri="{BB962C8B-B14F-4D97-AF65-F5344CB8AC3E}">
        <p14:creationId xmlns:p14="http://schemas.microsoft.com/office/powerpoint/2010/main" val="310201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second is transdisciplinary teamwork in which you are engaged with scholars from outside your primary field of study from 3 UTHealth Schools with placements at the McGovern Medical School, the Dental School, and UTHealth institutes</a:t>
            </a:r>
            <a:r>
              <a:rPr lang="en-US" baseline="0" dirty="0"/>
              <a:t>.</a:t>
            </a:r>
            <a:endParaRPr lang="en-US" dirty="0"/>
          </a:p>
        </p:txBody>
      </p:sp>
      <p:sp>
        <p:nvSpPr>
          <p:cNvPr id="4" name="Slide Number Placeholder 3"/>
          <p:cNvSpPr>
            <a:spLocks noGrp="1"/>
          </p:cNvSpPr>
          <p:nvPr>
            <p:ph type="sldNum" sz="quarter" idx="10"/>
          </p:nvPr>
        </p:nvSpPr>
        <p:spPr/>
        <p:txBody>
          <a:bodyPr/>
          <a:lstStyle/>
          <a:p>
            <a:fld id="{7A48ABEA-2E07-4986-B9ED-FC3AE7B48DA9}" type="slidenum">
              <a:rPr lang="en-US" smtClean="0"/>
              <a:t>2</a:t>
            </a:fld>
            <a:endParaRPr lang="en-US"/>
          </a:p>
        </p:txBody>
      </p:sp>
    </p:spTree>
    <p:extLst>
      <p:ext uri="{BB962C8B-B14F-4D97-AF65-F5344CB8AC3E}">
        <p14:creationId xmlns:p14="http://schemas.microsoft.com/office/powerpoint/2010/main" val="3236879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third theme is health equity.  We are funded by the Cancer Prevention Research Institute of Texas to close the gaps across ethnic/racial, gender, and socioeconomic groups to prevent cancer, detect it early, and control the side effects of cancer treatment.  </a:t>
            </a:r>
          </a:p>
        </p:txBody>
      </p:sp>
      <p:sp>
        <p:nvSpPr>
          <p:cNvPr id="4" name="Slide Number Placeholder 3"/>
          <p:cNvSpPr>
            <a:spLocks noGrp="1"/>
          </p:cNvSpPr>
          <p:nvPr>
            <p:ph type="sldNum" sz="quarter" idx="10"/>
          </p:nvPr>
        </p:nvSpPr>
        <p:spPr/>
        <p:txBody>
          <a:bodyPr/>
          <a:lstStyle/>
          <a:p>
            <a:fld id="{7A48ABEA-2E07-4986-B9ED-FC3AE7B48DA9}" type="slidenum">
              <a:rPr lang="en-US" smtClean="0"/>
              <a:t>3</a:t>
            </a:fld>
            <a:endParaRPr lang="en-US"/>
          </a:p>
        </p:txBody>
      </p:sp>
    </p:spTree>
    <p:extLst>
      <p:ext uri="{BB962C8B-B14F-4D97-AF65-F5344CB8AC3E}">
        <p14:creationId xmlns:p14="http://schemas.microsoft.com/office/powerpoint/2010/main" val="3483973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third theme is health equity.  We are funded by the Cancer Prevention Research Institute of Texas to close the gaps across ethnic/racial, gender, and socioeconomic groups to prevent cancer, detect it early, and control the side effects of cancer treatment.  </a:t>
            </a:r>
          </a:p>
        </p:txBody>
      </p:sp>
      <p:sp>
        <p:nvSpPr>
          <p:cNvPr id="4" name="Slide Number Placeholder 3"/>
          <p:cNvSpPr>
            <a:spLocks noGrp="1"/>
          </p:cNvSpPr>
          <p:nvPr>
            <p:ph type="sldNum" sz="quarter" idx="10"/>
          </p:nvPr>
        </p:nvSpPr>
        <p:spPr/>
        <p:txBody>
          <a:bodyPr/>
          <a:lstStyle/>
          <a:p>
            <a:fld id="{7A48ABEA-2E07-4986-B9ED-FC3AE7B48DA9}" type="slidenum">
              <a:rPr lang="en-US" smtClean="0"/>
              <a:t>4</a:t>
            </a:fld>
            <a:endParaRPr lang="en-US"/>
          </a:p>
        </p:txBody>
      </p:sp>
    </p:spTree>
    <p:extLst>
      <p:ext uri="{BB962C8B-B14F-4D97-AF65-F5344CB8AC3E}">
        <p14:creationId xmlns:p14="http://schemas.microsoft.com/office/powerpoint/2010/main" val="649932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welcome applicants with a wide range of interests, talents, and career aspirations.</a:t>
            </a:r>
          </a:p>
        </p:txBody>
      </p:sp>
      <p:sp>
        <p:nvSpPr>
          <p:cNvPr id="4" name="Slide Number Placeholder 3"/>
          <p:cNvSpPr>
            <a:spLocks noGrp="1"/>
          </p:cNvSpPr>
          <p:nvPr>
            <p:ph type="sldNum" sz="quarter" idx="10"/>
          </p:nvPr>
        </p:nvSpPr>
        <p:spPr/>
        <p:txBody>
          <a:bodyPr/>
          <a:lstStyle/>
          <a:p>
            <a:fld id="{7A48ABEA-2E07-4986-B9ED-FC3AE7B48DA9}" type="slidenum">
              <a:rPr lang="en-US" smtClean="0"/>
              <a:t>6</a:t>
            </a:fld>
            <a:endParaRPr lang="en-US"/>
          </a:p>
        </p:txBody>
      </p:sp>
    </p:spTree>
    <p:extLst>
      <p:ext uri="{BB962C8B-B14F-4D97-AF65-F5344CB8AC3E}">
        <p14:creationId xmlns:p14="http://schemas.microsoft.com/office/powerpoint/2010/main" val="2623788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8ABEA-2E07-4986-B9ED-FC3AE7B48DA9}" type="slidenum">
              <a:rPr lang="en-US" smtClean="0"/>
              <a:t>8</a:t>
            </a:fld>
            <a:endParaRPr lang="en-US"/>
          </a:p>
        </p:txBody>
      </p:sp>
    </p:spTree>
    <p:extLst>
      <p:ext uri="{BB962C8B-B14F-4D97-AF65-F5344CB8AC3E}">
        <p14:creationId xmlns:p14="http://schemas.microsoft.com/office/powerpoint/2010/main" val="218415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8ABEA-2E07-4986-B9ED-FC3AE7B48DA9}" type="slidenum">
              <a:rPr lang="en-US" smtClean="0"/>
              <a:t>10</a:t>
            </a:fld>
            <a:endParaRPr lang="en-US"/>
          </a:p>
        </p:txBody>
      </p:sp>
    </p:spTree>
    <p:extLst>
      <p:ext uri="{BB962C8B-B14F-4D97-AF65-F5344CB8AC3E}">
        <p14:creationId xmlns:p14="http://schemas.microsoft.com/office/powerpoint/2010/main" val="949124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8ABEA-2E07-4986-B9ED-FC3AE7B48DA9}" type="slidenum">
              <a:rPr lang="en-US" smtClean="0"/>
              <a:t>13</a:t>
            </a:fld>
            <a:endParaRPr lang="en-US"/>
          </a:p>
        </p:txBody>
      </p:sp>
    </p:spTree>
    <p:extLst>
      <p:ext uri="{BB962C8B-B14F-4D97-AF65-F5344CB8AC3E}">
        <p14:creationId xmlns:p14="http://schemas.microsoft.com/office/powerpoint/2010/main" val="2264799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8ABEA-2E07-4986-B9ED-FC3AE7B48DA9}" type="slidenum">
              <a:rPr lang="en-US" smtClean="0"/>
              <a:t>14</a:t>
            </a:fld>
            <a:endParaRPr lang="en-US"/>
          </a:p>
        </p:txBody>
      </p:sp>
    </p:spTree>
    <p:extLst>
      <p:ext uri="{BB962C8B-B14F-4D97-AF65-F5344CB8AC3E}">
        <p14:creationId xmlns:p14="http://schemas.microsoft.com/office/powerpoint/2010/main" val="351988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1.xml"/><Relationship Id="rId7" Type="http://schemas.openxmlformats.org/officeDocument/2006/relationships/hyperlink" Target="mailto:sahiti.myneni@uth.tmc.edu"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mailto:daniel.harrington@uth.tmc.edu" TargetMode="External"/><Relationship Id="rId5" Type="http://schemas.openxmlformats.org/officeDocument/2006/relationships/hyperlink" Target="mailto:patricia.d.mullen@uth.tmc.edu" TargetMode="External"/><Relationship Id="rId4" Type="http://schemas.openxmlformats.org/officeDocument/2006/relationships/hyperlink" Target="mailto:cpritfellowships@uth.tmc.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 y="1826796"/>
            <a:ext cx="8950262" cy="5079347"/>
            <a:chOff x="-558800" y="-9525"/>
            <a:chExt cx="11933683" cy="6772462"/>
          </a:xfrm>
        </p:grpSpPr>
        <p:sp>
          <p:nvSpPr>
            <p:cNvPr id="3" name="TextBox 3"/>
            <p:cNvSpPr txBox="1"/>
            <p:nvPr/>
          </p:nvSpPr>
          <p:spPr>
            <a:xfrm>
              <a:off x="-558800" y="285558"/>
              <a:ext cx="11933683" cy="4621265"/>
            </a:xfrm>
            <a:prstGeom prst="rect">
              <a:avLst/>
            </a:prstGeom>
          </p:spPr>
          <p:txBody>
            <a:bodyPr wrap="square" lIns="0" tIns="0" rIns="0" bIns="0" rtlCol="0" anchor="t">
              <a:spAutoFit/>
            </a:bodyPr>
            <a:lstStyle/>
            <a:p>
              <a:pPr>
                <a:lnSpc>
                  <a:spcPts val="5448"/>
                </a:lnSpc>
              </a:pPr>
              <a:r>
                <a:rPr lang="en-US" sz="4953" spc="-99" dirty="0">
                  <a:solidFill>
                    <a:schemeClr val="bg1">
                      <a:lumMod val="50000"/>
                    </a:schemeClr>
                  </a:solidFill>
                  <a:latin typeface="Archivo Black Bold"/>
                </a:rPr>
                <a:t>UTHealth Houston - CPRIT Innovation in Cancer Prevention Research Training Program</a:t>
              </a:r>
            </a:p>
            <a:p>
              <a:pPr>
                <a:lnSpc>
                  <a:spcPts val="5448"/>
                </a:lnSpc>
              </a:pPr>
              <a:endParaRPr lang="en-US" sz="4953" spc="-99" dirty="0">
                <a:solidFill>
                  <a:srgbClr val="B76646"/>
                </a:solidFill>
                <a:latin typeface="Archivo Black Bold"/>
              </a:endParaRPr>
            </a:p>
          </p:txBody>
        </p:sp>
        <p:sp>
          <p:nvSpPr>
            <p:cNvPr id="4" name="TextBox 4"/>
            <p:cNvSpPr txBox="1"/>
            <p:nvPr/>
          </p:nvSpPr>
          <p:spPr>
            <a:xfrm>
              <a:off x="0" y="-9525"/>
              <a:ext cx="10820400" cy="512106"/>
            </a:xfrm>
            <a:prstGeom prst="rect">
              <a:avLst/>
            </a:prstGeom>
          </p:spPr>
          <p:txBody>
            <a:bodyPr lIns="0" tIns="0" rIns="0" bIns="0" rtlCol="0" anchor="t">
              <a:spAutoFit/>
            </a:bodyPr>
            <a:lstStyle/>
            <a:p>
              <a:pPr>
                <a:lnSpc>
                  <a:spcPts val="2967"/>
                </a:lnSpc>
              </a:pPr>
              <a:endParaRPr/>
            </a:p>
          </p:txBody>
        </p:sp>
        <p:sp>
          <p:nvSpPr>
            <p:cNvPr id="5" name="TextBox 5"/>
            <p:cNvSpPr txBox="1"/>
            <p:nvPr/>
          </p:nvSpPr>
          <p:spPr>
            <a:xfrm>
              <a:off x="0" y="6296520"/>
              <a:ext cx="10820400" cy="466417"/>
            </a:xfrm>
            <a:prstGeom prst="rect">
              <a:avLst/>
            </a:prstGeom>
          </p:spPr>
          <p:txBody>
            <a:bodyPr lIns="0" tIns="0" rIns="0" bIns="0" rtlCol="0" anchor="t">
              <a:spAutoFit/>
            </a:bodyPr>
            <a:lstStyle/>
            <a:p>
              <a:pPr>
                <a:lnSpc>
                  <a:spcPts val="2730"/>
                </a:lnSpc>
              </a:pPr>
              <a:r>
                <a:rPr lang="en-US" sz="2275" dirty="0">
                  <a:solidFill>
                    <a:srgbClr val="FFFFFF"/>
                  </a:solidFill>
                  <a:latin typeface="League Spartan"/>
                </a:rPr>
                <a:t>DOCTORAL &amp; POSTDOCTORAL FELLOWSHIPS</a:t>
              </a: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9600" y="6906143"/>
            <a:ext cx="3860837" cy="2604310"/>
          </a:xfrm>
          <a:prstGeom prst="rect">
            <a:avLst/>
          </a:prstGeom>
        </p:spPr>
      </p:pic>
      <p:pic>
        <p:nvPicPr>
          <p:cNvPr id="8" name="Picture 8"/>
          <p:cNvPicPr>
            <a:picLocks noChangeAspect="1"/>
          </p:cNvPicPr>
          <p:nvPr/>
        </p:nvPicPr>
        <p:blipFill>
          <a:blip r:embed="rId5"/>
          <a:srcRect l="8338" r="8338"/>
          <a:stretch>
            <a:fillRect/>
          </a:stretch>
        </p:blipFill>
        <p:spPr>
          <a:xfrm>
            <a:off x="5257800" y="7216205"/>
            <a:ext cx="3341703" cy="2045374"/>
          </a:xfrm>
          <a:prstGeom prst="rect">
            <a:avLst/>
          </a:prstGeom>
        </p:spPr>
      </p:pic>
      <p:sp>
        <p:nvSpPr>
          <p:cNvPr id="9" name="TextBox 9"/>
          <p:cNvSpPr txBox="1"/>
          <p:nvPr/>
        </p:nvSpPr>
        <p:spPr>
          <a:xfrm>
            <a:off x="1028700" y="5535908"/>
            <a:ext cx="8115300" cy="274551"/>
          </a:xfrm>
          <a:prstGeom prst="rect">
            <a:avLst/>
          </a:prstGeom>
        </p:spPr>
        <p:txBody>
          <a:bodyPr lIns="0" tIns="0" rIns="0" bIns="0" rtlCol="0" anchor="t">
            <a:spAutoFit/>
          </a:bodyPr>
          <a:lstStyle/>
          <a:p>
            <a:pPr>
              <a:lnSpc>
                <a:spcPts val="2240"/>
              </a:lnSpc>
              <a:spcBef>
                <a:spcPct val="0"/>
              </a:spcBef>
            </a:pPr>
            <a:r>
              <a:rPr lang="en-US" sz="1600" dirty="0">
                <a:solidFill>
                  <a:schemeClr val="bg1">
                    <a:lumMod val="50000"/>
                  </a:schemeClr>
                </a:solidFill>
                <a:latin typeface="Archivo Black"/>
              </a:rPr>
              <a:t>Funded by Cancer Prevention and Research Institute of Texas (CPRIT)</a:t>
            </a:r>
          </a:p>
        </p:txBody>
      </p:sp>
      <p:sp>
        <p:nvSpPr>
          <p:cNvPr id="10" name="TextBox 10"/>
          <p:cNvSpPr txBox="1"/>
          <p:nvPr/>
        </p:nvSpPr>
        <p:spPr>
          <a:xfrm>
            <a:off x="1028700" y="6374821"/>
            <a:ext cx="5005090" cy="531322"/>
          </a:xfrm>
          <a:prstGeom prst="rect">
            <a:avLst/>
          </a:prstGeom>
        </p:spPr>
        <p:txBody>
          <a:bodyPr lIns="0" tIns="0" rIns="0" bIns="0" rtlCol="0" anchor="t">
            <a:spAutoFit/>
          </a:bodyPr>
          <a:lstStyle/>
          <a:p>
            <a:pPr algn="ctr">
              <a:lnSpc>
                <a:spcPts val="4409"/>
              </a:lnSpc>
            </a:pPr>
            <a:r>
              <a:rPr lang="en-US" sz="3150">
                <a:solidFill>
                  <a:srgbClr val="000000"/>
                </a:solidFill>
                <a:latin typeface="League Spartan"/>
              </a:rPr>
              <a:t>INFORMATION SESSION</a:t>
            </a:r>
          </a:p>
        </p:txBody>
      </p:sp>
      <p:pic>
        <p:nvPicPr>
          <p:cNvPr id="11" name="Picture 10" descr="A Principal's Reflections: To Innovate or Not to Innovat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3882" y="2476499"/>
            <a:ext cx="8202149" cy="59436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1028700"/>
            <a:ext cx="6712931" cy="8229600"/>
            <a:chOff x="0" y="0"/>
            <a:chExt cx="1634942" cy="1913890"/>
          </a:xfrm>
          <a:solidFill>
            <a:srgbClr val="B96645"/>
          </a:solidFill>
        </p:grpSpPr>
        <p:sp>
          <p:nvSpPr>
            <p:cNvPr id="3" name="Freeform 3"/>
            <p:cNvSpPr/>
            <p:nvPr/>
          </p:nvSpPr>
          <p:spPr>
            <a:xfrm>
              <a:off x="0" y="0"/>
              <a:ext cx="1634942" cy="1913890"/>
            </a:xfrm>
            <a:custGeom>
              <a:avLst/>
              <a:gdLst/>
              <a:ahLst/>
              <a:cxnLst/>
              <a:rect l="l" t="t" r="r" b="b"/>
              <a:pathLst>
                <a:path w="1634942" h="1913890">
                  <a:moveTo>
                    <a:pt x="0" y="0"/>
                  </a:moveTo>
                  <a:lnTo>
                    <a:pt x="1634942" y="0"/>
                  </a:lnTo>
                  <a:lnTo>
                    <a:pt x="1634942" y="1913890"/>
                  </a:lnTo>
                  <a:lnTo>
                    <a:pt x="0" y="1913890"/>
                  </a:lnTo>
                  <a:close/>
                </a:path>
              </a:pathLst>
            </a:custGeom>
            <a:grpFill/>
          </p:spPr>
          <p:txBody>
            <a:bodyPr/>
            <a:lstStyle/>
            <a:p>
              <a:endParaRPr lang="en-US"/>
            </a:p>
          </p:txBody>
        </p:sp>
      </p:grpSp>
      <p:grpSp>
        <p:nvGrpSpPr>
          <p:cNvPr id="4" name="Group 4"/>
          <p:cNvGrpSpPr/>
          <p:nvPr/>
        </p:nvGrpSpPr>
        <p:grpSpPr>
          <a:xfrm>
            <a:off x="7091194" y="982980"/>
            <a:ext cx="3730233" cy="2439478"/>
            <a:chOff x="0" y="0"/>
            <a:chExt cx="1448480" cy="947269"/>
          </a:xfrm>
          <a:solidFill>
            <a:srgbClr val="4E738A"/>
          </a:solidFill>
        </p:grpSpPr>
        <p:sp>
          <p:nvSpPr>
            <p:cNvPr id="5" name="Freeform 5"/>
            <p:cNvSpPr/>
            <p:nvPr/>
          </p:nvSpPr>
          <p:spPr>
            <a:xfrm>
              <a:off x="0" y="0"/>
              <a:ext cx="1448480" cy="947269"/>
            </a:xfrm>
            <a:custGeom>
              <a:avLst/>
              <a:gdLst/>
              <a:ahLst/>
              <a:cxnLst/>
              <a:rect l="l" t="t" r="r" b="b"/>
              <a:pathLst>
                <a:path w="1448480" h="947269">
                  <a:moveTo>
                    <a:pt x="0" y="0"/>
                  </a:moveTo>
                  <a:lnTo>
                    <a:pt x="1448480" y="0"/>
                  </a:lnTo>
                  <a:lnTo>
                    <a:pt x="1448480" y="947269"/>
                  </a:lnTo>
                  <a:lnTo>
                    <a:pt x="0" y="947269"/>
                  </a:lnTo>
                  <a:close/>
                </a:path>
              </a:pathLst>
            </a:custGeom>
            <a:grpFill/>
          </p:spPr>
          <p:txBody>
            <a:bodyPr/>
            <a:lstStyle/>
            <a:p>
              <a:endParaRPr lang="en-US"/>
            </a:p>
          </p:txBody>
        </p:sp>
      </p:grpSp>
      <p:grpSp>
        <p:nvGrpSpPr>
          <p:cNvPr id="6" name="Group 6"/>
          <p:cNvGrpSpPr/>
          <p:nvPr/>
        </p:nvGrpSpPr>
        <p:grpSpPr>
          <a:xfrm>
            <a:off x="11152416" y="1028700"/>
            <a:ext cx="6690788" cy="2439478"/>
            <a:chOff x="0" y="0"/>
            <a:chExt cx="2598087" cy="947269"/>
          </a:xfrm>
          <a:solidFill>
            <a:srgbClr val="B96645"/>
          </a:solidFill>
        </p:grpSpPr>
        <p:sp>
          <p:nvSpPr>
            <p:cNvPr id="7" name="Freeform 7"/>
            <p:cNvSpPr/>
            <p:nvPr/>
          </p:nvSpPr>
          <p:spPr>
            <a:xfrm>
              <a:off x="0" y="0"/>
              <a:ext cx="2598087" cy="947269"/>
            </a:xfrm>
            <a:custGeom>
              <a:avLst/>
              <a:gdLst/>
              <a:ahLst/>
              <a:cxnLst/>
              <a:rect l="l" t="t" r="r" b="b"/>
              <a:pathLst>
                <a:path w="2598087" h="947269">
                  <a:moveTo>
                    <a:pt x="0" y="0"/>
                  </a:moveTo>
                  <a:lnTo>
                    <a:pt x="2598087" y="0"/>
                  </a:lnTo>
                  <a:lnTo>
                    <a:pt x="2598087" y="947269"/>
                  </a:lnTo>
                  <a:lnTo>
                    <a:pt x="0" y="947269"/>
                  </a:lnTo>
                  <a:close/>
                </a:path>
              </a:pathLst>
            </a:custGeom>
            <a:grpFill/>
          </p:spPr>
          <p:txBody>
            <a:bodyPr/>
            <a:lstStyle/>
            <a:p>
              <a:endParaRPr lang="en-US"/>
            </a:p>
          </p:txBody>
        </p:sp>
      </p:grpSp>
      <p:grpSp>
        <p:nvGrpSpPr>
          <p:cNvPr id="8" name="Group 8"/>
          <p:cNvGrpSpPr/>
          <p:nvPr/>
        </p:nvGrpSpPr>
        <p:grpSpPr>
          <a:xfrm>
            <a:off x="7091194" y="3895186"/>
            <a:ext cx="6690788" cy="2439478"/>
            <a:chOff x="0" y="0"/>
            <a:chExt cx="2598087" cy="947269"/>
          </a:xfrm>
        </p:grpSpPr>
        <p:sp>
          <p:nvSpPr>
            <p:cNvPr id="9" name="Freeform 9"/>
            <p:cNvSpPr/>
            <p:nvPr/>
          </p:nvSpPr>
          <p:spPr>
            <a:xfrm>
              <a:off x="0" y="0"/>
              <a:ext cx="2598087" cy="947269"/>
            </a:xfrm>
            <a:custGeom>
              <a:avLst/>
              <a:gdLst/>
              <a:ahLst/>
              <a:cxnLst/>
              <a:rect l="l" t="t" r="r" b="b"/>
              <a:pathLst>
                <a:path w="2598087" h="947269">
                  <a:moveTo>
                    <a:pt x="0" y="0"/>
                  </a:moveTo>
                  <a:lnTo>
                    <a:pt x="2598087" y="0"/>
                  </a:lnTo>
                  <a:lnTo>
                    <a:pt x="2598087" y="947269"/>
                  </a:lnTo>
                  <a:lnTo>
                    <a:pt x="0" y="947269"/>
                  </a:lnTo>
                  <a:close/>
                </a:path>
              </a:pathLst>
            </a:custGeom>
            <a:solidFill>
              <a:srgbClr val="CFB787"/>
            </a:solidFill>
          </p:spPr>
          <p:txBody>
            <a:bodyPr/>
            <a:lstStyle/>
            <a:p>
              <a:endParaRPr lang="en-US"/>
            </a:p>
          </p:txBody>
        </p:sp>
      </p:grpSp>
      <p:grpSp>
        <p:nvGrpSpPr>
          <p:cNvPr id="10" name="Group 10"/>
          <p:cNvGrpSpPr/>
          <p:nvPr/>
        </p:nvGrpSpPr>
        <p:grpSpPr>
          <a:xfrm>
            <a:off x="14112970" y="3923761"/>
            <a:ext cx="3730233" cy="2439478"/>
            <a:chOff x="0" y="0"/>
            <a:chExt cx="1448480" cy="947269"/>
          </a:xfrm>
          <a:solidFill>
            <a:srgbClr val="4E738A"/>
          </a:solidFill>
        </p:grpSpPr>
        <p:sp>
          <p:nvSpPr>
            <p:cNvPr id="11" name="Freeform 11"/>
            <p:cNvSpPr/>
            <p:nvPr/>
          </p:nvSpPr>
          <p:spPr>
            <a:xfrm>
              <a:off x="0" y="0"/>
              <a:ext cx="1448480" cy="947269"/>
            </a:xfrm>
            <a:custGeom>
              <a:avLst/>
              <a:gdLst/>
              <a:ahLst/>
              <a:cxnLst/>
              <a:rect l="l" t="t" r="r" b="b"/>
              <a:pathLst>
                <a:path w="1448480" h="947269">
                  <a:moveTo>
                    <a:pt x="0" y="0"/>
                  </a:moveTo>
                  <a:lnTo>
                    <a:pt x="1448480" y="0"/>
                  </a:lnTo>
                  <a:lnTo>
                    <a:pt x="1448480" y="947269"/>
                  </a:lnTo>
                  <a:lnTo>
                    <a:pt x="0" y="947269"/>
                  </a:lnTo>
                  <a:close/>
                </a:path>
              </a:pathLst>
            </a:custGeom>
            <a:grpFill/>
          </p:spPr>
          <p:txBody>
            <a:bodyPr/>
            <a:lstStyle/>
            <a:p>
              <a:endParaRPr lang="en-US"/>
            </a:p>
          </p:txBody>
        </p:sp>
      </p:grpSp>
      <p:grpSp>
        <p:nvGrpSpPr>
          <p:cNvPr id="12" name="Group 12"/>
          <p:cNvGrpSpPr/>
          <p:nvPr/>
        </p:nvGrpSpPr>
        <p:grpSpPr>
          <a:xfrm>
            <a:off x="11152416" y="6818822"/>
            <a:ext cx="6690788" cy="2439478"/>
            <a:chOff x="0" y="0"/>
            <a:chExt cx="2598087" cy="947269"/>
          </a:xfrm>
          <a:solidFill>
            <a:srgbClr val="B96645"/>
          </a:solidFill>
        </p:grpSpPr>
        <p:sp>
          <p:nvSpPr>
            <p:cNvPr id="13" name="Freeform 13"/>
            <p:cNvSpPr/>
            <p:nvPr/>
          </p:nvSpPr>
          <p:spPr>
            <a:xfrm>
              <a:off x="0" y="0"/>
              <a:ext cx="2598087" cy="947269"/>
            </a:xfrm>
            <a:custGeom>
              <a:avLst/>
              <a:gdLst/>
              <a:ahLst/>
              <a:cxnLst/>
              <a:rect l="l" t="t" r="r" b="b"/>
              <a:pathLst>
                <a:path w="2598087" h="947269">
                  <a:moveTo>
                    <a:pt x="0" y="0"/>
                  </a:moveTo>
                  <a:lnTo>
                    <a:pt x="2598087" y="0"/>
                  </a:lnTo>
                  <a:lnTo>
                    <a:pt x="2598087" y="947269"/>
                  </a:lnTo>
                  <a:lnTo>
                    <a:pt x="0" y="947269"/>
                  </a:lnTo>
                  <a:close/>
                </a:path>
              </a:pathLst>
            </a:custGeom>
            <a:grpFill/>
          </p:spPr>
          <p:txBody>
            <a:bodyPr/>
            <a:lstStyle/>
            <a:p>
              <a:endParaRPr lang="en-US"/>
            </a:p>
          </p:txBody>
        </p:sp>
      </p:grpSp>
      <p:grpSp>
        <p:nvGrpSpPr>
          <p:cNvPr id="14" name="Group 14"/>
          <p:cNvGrpSpPr/>
          <p:nvPr/>
        </p:nvGrpSpPr>
        <p:grpSpPr>
          <a:xfrm>
            <a:off x="7091194" y="6818822"/>
            <a:ext cx="3730233" cy="2439478"/>
            <a:chOff x="0" y="0"/>
            <a:chExt cx="1448480" cy="947269"/>
          </a:xfrm>
          <a:solidFill>
            <a:srgbClr val="4E738A"/>
          </a:solidFill>
        </p:grpSpPr>
        <p:sp>
          <p:nvSpPr>
            <p:cNvPr id="15" name="Freeform 15"/>
            <p:cNvSpPr/>
            <p:nvPr/>
          </p:nvSpPr>
          <p:spPr>
            <a:xfrm>
              <a:off x="0" y="0"/>
              <a:ext cx="1448480" cy="947269"/>
            </a:xfrm>
            <a:custGeom>
              <a:avLst/>
              <a:gdLst/>
              <a:ahLst/>
              <a:cxnLst/>
              <a:rect l="l" t="t" r="r" b="b"/>
              <a:pathLst>
                <a:path w="1448480" h="947269">
                  <a:moveTo>
                    <a:pt x="0" y="0"/>
                  </a:moveTo>
                  <a:lnTo>
                    <a:pt x="1448480" y="0"/>
                  </a:lnTo>
                  <a:lnTo>
                    <a:pt x="1448480" y="947269"/>
                  </a:lnTo>
                  <a:lnTo>
                    <a:pt x="0" y="947269"/>
                  </a:lnTo>
                  <a:close/>
                </a:path>
              </a:pathLst>
            </a:custGeom>
            <a:grpFill/>
          </p:spPr>
          <p:txBody>
            <a:bodyPr/>
            <a:lstStyle/>
            <a:p>
              <a:endParaRPr lang="en-US"/>
            </a:p>
          </p:txBody>
        </p:sp>
      </p:grpSp>
      <p:sp>
        <p:nvSpPr>
          <p:cNvPr id="16" name="TextBox 16"/>
          <p:cNvSpPr txBox="1"/>
          <p:nvPr/>
        </p:nvSpPr>
        <p:spPr>
          <a:xfrm>
            <a:off x="1132937" y="3629140"/>
            <a:ext cx="4201063" cy="2966197"/>
          </a:xfrm>
          <a:prstGeom prst="rect">
            <a:avLst/>
          </a:prstGeom>
        </p:spPr>
        <p:txBody>
          <a:bodyPr wrap="square" lIns="0" tIns="0" rIns="0" bIns="0" rtlCol="0" anchor="t">
            <a:spAutoFit/>
          </a:bodyPr>
          <a:lstStyle/>
          <a:p>
            <a:pPr algn="ctr">
              <a:lnSpc>
                <a:spcPts val="7840"/>
              </a:lnSpc>
            </a:pPr>
            <a:r>
              <a:rPr lang="en-US" sz="5600" dirty="0">
                <a:solidFill>
                  <a:srgbClr val="F6F6F6"/>
                </a:solidFill>
                <a:latin typeface="League Spartan"/>
              </a:rPr>
              <a:t>DOCTORAL</a:t>
            </a:r>
          </a:p>
          <a:p>
            <a:pPr algn="ctr">
              <a:lnSpc>
                <a:spcPts val="7839"/>
              </a:lnSpc>
            </a:pPr>
            <a:r>
              <a:rPr lang="en-US" sz="5600" dirty="0">
                <a:solidFill>
                  <a:srgbClr val="F6F6F6"/>
                </a:solidFill>
                <a:latin typeface="League Spartan"/>
              </a:rPr>
              <a:t>PROGRAM </a:t>
            </a:r>
          </a:p>
          <a:p>
            <a:pPr algn="ctr">
              <a:lnSpc>
                <a:spcPts val="7839"/>
              </a:lnSpc>
            </a:pPr>
            <a:r>
              <a:rPr lang="en-US" sz="5600" dirty="0">
                <a:solidFill>
                  <a:srgbClr val="F6F6F6"/>
                </a:solidFill>
                <a:latin typeface="League Spartan"/>
              </a:rPr>
              <a:t>BENEFITS </a:t>
            </a:r>
          </a:p>
        </p:txBody>
      </p:sp>
      <p:sp>
        <p:nvSpPr>
          <p:cNvPr id="17" name="TextBox 17"/>
          <p:cNvSpPr txBox="1"/>
          <p:nvPr/>
        </p:nvSpPr>
        <p:spPr>
          <a:xfrm>
            <a:off x="7091194" y="4216285"/>
            <a:ext cx="6690788" cy="1384353"/>
          </a:xfrm>
          <a:prstGeom prst="rect">
            <a:avLst/>
          </a:prstGeom>
        </p:spPr>
        <p:txBody>
          <a:bodyPr lIns="0" tIns="0" rIns="0" bIns="0" rtlCol="0" anchor="t">
            <a:spAutoFit/>
          </a:bodyPr>
          <a:lstStyle/>
          <a:p>
            <a:pPr algn="ctr">
              <a:lnSpc>
                <a:spcPts val="5460"/>
              </a:lnSpc>
            </a:pPr>
            <a:r>
              <a:rPr lang="en-US" sz="3900" dirty="0">
                <a:solidFill>
                  <a:schemeClr val="bg1"/>
                </a:solidFill>
                <a:latin typeface="League Spartan"/>
              </a:rPr>
              <a:t> STIPEND* + STUDENT HEALTH INSURANCE</a:t>
            </a:r>
          </a:p>
        </p:txBody>
      </p:sp>
      <p:sp>
        <p:nvSpPr>
          <p:cNvPr id="18" name="TextBox 18"/>
          <p:cNvSpPr txBox="1"/>
          <p:nvPr/>
        </p:nvSpPr>
        <p:spPr>
          <a:xfrm>
            <a:off x="10707619" y="1387668"/>
            <a:ext cx="7580381" cy="1710084"/>
          </a:xfrm>
          <a:prstGeom prst="rect">
            <a:avLst/>
          </a:prstGeom>
        </p:spPr>
        <p:txBody>
          <a:bodyPr lIns="0" tIns="0" rIns="0" bIns="0" rtlCol="0" anchor="t">
            <a:spAutoFit/>
          </a:bodyPr>
          <a:lstStyle/>
          <a:p>
            <a:pPr algn="ctr">
              <a:lnSpc>
                <a:spcPts val="4480"/>
              </a:lnSpc>
            </a:pPr>
            <a:r>
              <a:rPr lang="en-US" sz="3200" dirty="0">
                <a:solidFill>
                  <a:schemeClr val="bg1"/>
                </a:solidFill>
                <a:latin typeface="League Spartan"/>
              </a:rPr>
              <a:t>TRANS-DISCIPLINARY</a:t>
            </a:r>
          </a:p>
          <a:p>
            <a:pPr algn="ctr">
              <a:lnSpc>
                <a:spcPts val="4480"/>
              </a:lnSpc>
            </a:pPr>
            <a:r>
              <a:rPr lang="en-US" sz="3200" dirty="0">
                <a:solidFill>
                  <a:schemeClr val="bg1"/>
                </a:solidFill>
                <a:latin typeface="League Spartan"/>
              </a:rPr>
              <a:t>SEMINAR, CROSS-TRAINING, INNOVATION TOOLS</a:t>
            </a:r>
          </a:p>
        </p:txBody>
      </p:sp>
      <p:sp>
        <p:nvSpPr>
          <p:cNvPr id="19" name="TextBox 19"/>
          <p:cNvSpPr txBox="1"/>
          <p:nvPr/>
        </p:nvSpPr>
        <p:spPr>
          <a:xfrm>
            <a:off x="7349508" y="1954203"/>
            <a:ext cx="3213605" cy="544380"/>
          </a:xfrm>
          <a:prstGeom prst="rect">
            <a:avLst/>
          </a:prstGeom>
        </p:spPr>
        <p:txBody>
          <a:bodyPr lIns="0" tIns="0" rIns="0" bIns="0" rtlCol="0" anchor="t">
            <a:spAutoFit/>
          </a:bodyPr>
          <a:lstStyle/>
          <a:p>
            <a:pPr algn="ctr">
              <a:lnSpc>
                <a:spcPts val="4409"/>
              </a:lnSpc>
            </a:pPr>
            <a:r>
              <a:rPr lang="en-US" sz="3150" dirty="0">
                <a:solidFill>
                  <a:schemeClr val="bg1"/>
                </a:solidFill>
                <a:latin typeface="League Spartan"/>
              </a:rPr>
              <a:t>TUITION &amp; FEES</a:t>
            </a:r>
          </a:p>
        </p:txBody>
      </p:sp>
      <p:sp>
        <p:nvSpPr>
          <p:cNvPr id="20" name="TextBox 20"/>
          <p:cNvSpPr txBox="1"/>
          <p:nvPr/>
        </p:nvSpPr>
        <p:spPr>
          <a:xfrm>
            <a:off x="8151150" y="7772900"/>
            <a:ext cx="1610320" cy="544380"/>
          </a:xfrm>
          <a:prstGeom prst="rect">
            <a:avLst/>
          </a:prstGeom>
        </p:spPr>
        <p:txBody>
          <a:bodyPr lIns="0" tIns="0" rIns="0" bIns="0" rtlCol="0" anchor="t">
            <a:spAutoFit/>
          </a:bodyPr>
          <a:lstStyle/>
          <a:p>
            <a:pPr algn="ctr">
              <a:lnSpc>
                <a:spcPts val="4409"/>
              </a:lnSpc>
            </a:pPr>
            <a:r>
              <a:rPr lang="en-US" sz="3150" dirty="0">
                <a:solidFill>
                  <a:schemeClr val="bg1"/>
                </a:solidFill>
                <a:latin typeface="League Spartan"/>
              </a:rPr>
              <a:t>TRAVEL</a:t>
            </a:r>
          </a:p>
        </p:txBody>
      </p:sp>
      <p:sp>
        <p:nvSpPr>
          <p:cNvPr id="21" name="TextBox 21"/>
          <p:cNvSpPr txBox="1"/>
          <p:nvPr/>
        </p:nvSpPr>
        <p:spPr>
          <a:xfrm>
            <a:off x="11317352" y="7467234"/>
            <a:ext cx="6360914" cy="1108637"/>
          </a:xfrm>
          <a:prstGeom prst="rect">
            <a:avLst/>
          </a:prstGeom>
        </p:spPr>
        <p:txBody>
          <a:bodyPr lIns="0" tIns="0" rIns="0" bIns="0" rtlCol="0" anchor="t">
            <a:spAutoFit/>
          </a:bodyPr>
          <a:lstStyle/>
          <a:p>
            <a:pPr algn="ctr">
              <a:lnSpc>
                <a:spcPts val="4409"/>
              </a:lnSpc>
            </a:pPr>
            <a:r>
              <a:rPr lang="en-US" sz="3150" dirty="0">
                <a:solidFill>
                  <a:schemeClr val="bg1"/>
                </a:solidFill>
                <a:latin typeface="League Spartan"/>
              </a:rPr>
              <a:t>WRITING &amp; COMMUNICATION </a:t>
            </a:r>
          </a:p>
          <a:p>
            <a:pPr algn="ctr">
              <a:lnSpc>
                <a:spcPts val="4409"/>
              </a:lnSpc>
            </a:pPr>
            <a:r>
              <a:rPr lang="en-US" sz="3150" dirty="0">
                <a:solidFill>
                  <a:schemeClr val="bg1"/>
                </a:solidFill>
                <a:latin typeface="League Spartan"/>
              </a:rPr>
              <a:t>TRAINING</a:t>
            </a:r>
          </a:p>
        </p:txBody>
      </p:sp>
      <p:sp>
        <p:nvSpPr>
          <p:cNvPr id="22" name="TextBox 22"/>
          <p:cNvSpPr txBox="1"/>
          <p:nvPr/>
        </p:nvSpPr>
        <p:spPr>
          <a:xfrm>
            <a:off x="14112970" y="4424103"/>
            <a:ext cx="3730233" cy="1672894"/>
          </a:xfrm>
          <a:prstGeom prst="rect">
            <a:avLst/>
          </a:prstGeom>
        </p:spPr>
        <p:txBody>
          <a:bodyPr lIns="0" tIns="0" rIns="0" bIns="0" rtlCol="0" anchor="t">
            <a:spAutoFit/>
          </a:bodyPr>
          <a:lstStyle/>
          <a:p>
            <a:pPr algn="ctr">
              <a:lnSpc>
                <a:spcPts val="4409"/>
              </a:lnSpc>
            </a:pPr>
            <a:r>
              <a:rPr lang="en-US" sz="3150" dirty="0">
                <a:solidFill>
                  <a:schemeClr val="bg1"/>
                </a:solidFill>
                <a:latin typeface="League Spartan"/>
              </a:rPr>
              <a:t>BOOKS, SOFTWARE, &amp; LAPTOP</a:t>
            </a:r>
          </a:p>
        </p:txBody>
      </p:sp>
      <p:sp>
        <p:nvSpPr>
          <p:cNvPr id="23" name="TextBox 23"/>
          <p:cNvSpPr txBox="1"/>
          <p:nvPr/>
        </p:nvSpPr>
        <p:spPr>
          <a:xfrm>
            <a:off x="663249" y="6771197"/>
            <a:ext cx="5069221" cy="487313"/>
          </a:xfrm>
          <a:prstGeom prst="rect">
            <a:avLst/>
          </a:prstGeom>
        </p:spPr>
        <p:txBody>
          <a:bodyPr lIns="0" tIns="0" rIns="0" bIns="0" rtlCol="0" anchor="t">
            <a:spAutoFit/>
          </a:bodyPr>
          <a:lstStyle/>
          <a:p>
            <a:pPr algn="ctr">
              <a:lnSpc>
                <a:spcPts val="3779"/>
              </a:lnSpc>
            </a:pPr>
            <a:r>
              <a:rPr lang="en-US" sz="2700" dirty="0">
                <a:solidFill>
                  <a:srgbClr val="FFFFFF"/>
                </a:solidFill>
                <a:latin typeface="League Spartan"/>
              </a:rPr>
              <a:t>UP TO 3 YEARS OF SUPPORT</a:t>
            </a:r>
          </a:p>
        </p:txBody>
      </p:sp>
      <p:sp>
        <p:nvSpPr>
          <p:cNvPr id="25" name="TextBox 24">
            <a:extLst>
              <a:ext uri="{FF2B5EF4-FFF2-40B4-BE49-F238E27FC236}">
                <a16:creationId xmlns:a16="http://schemas.microsoft.com/office/drawing/2014/main" id="{A316CD89-AB2D-97ED-8A39-ACAD7F195650}"/>
              </a:ext>
            </a:extLst>
          </p:cNvPr>
          <p:cNvSpPr txBox="1"/>
          <p:nvPr/>
        </p:nvSpPr>
        <p:spPr>
          <a:xfrm>
            <a:off x="3733800" y="9529948"/>
            <a:ext cx="11658600" cy="707886"/>
          </a:xfrm>
          <a:prstGeom prst="rect">
            <a:avLst/>
          </a:prstGeom>
          <a:noFill/>
        </p:spPr>
        <p:txBody>
          <a:bodyPr wrap="square" rtlCol="0">
            <a:spAutoFit/>
          </a:bodyPr>
          <a:lstStyle/>
          <a:p>
            <a:r>
              <a:rPr lang="en-US" sz="4000" b="1" dirty="0">
                <a:solidFill>
                  <a:schemeClr val="bg2"/>
                </a:solidFill>
                <a:highlight>
                  <a:srgbClr val="4E738A"/>
                </a:highlight>
              </a:rPr>
              <a:t>CPRIT requires mentors to pay research expenses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023617-4DD9-656E-C4DF-3D319D878892}"/>
              </a:ext>
            </a:extLst>
          </p:cNvPr>
          <p:cNvPicPr>
            <a:picLocks noChangeAspect="1"/>
          </p:cNvPicPr>
          <p:nvPr/>
        </p:nvPicPr>
        <p:blipFill>
          <a:blip r:embed="rId2"/>
          <a:stretch>
            <a:fillRect/>
          </a:stretch>
        </p:blipFill>
        <p:spPr>
          <a:xfrm>
            <a:off x="1371600" y="269513"/>
            <a:ext cx="15549286" cy="9750787"/>
          </a:xfrm>
          <a:prstGeom prst="rect">
            <a:avLst/>
          </a:prstGeom>
        </p:spPr>
      </p:pic>
    </p:spTree>
    <p:extLst>
      <p:ext uri="{BB962C8B-B14F-4D97-AF65-F5344CB8AC3E}">
        <p14:creationId xmlns:p14="http://schemas.microsoft.com/office/powerpoint/2010/main" val="633572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863902-CA7E-537C-81F4-76AAB3D95A56}"/>
              </a:ext>
            </a:extLst>
          </p:cNvPr>
          <p:cNvPicPr>
            <a:picLocks noChangeAspect="1"/>
          </p:cNvPicPr>
          <p:nvPr/>
        </p:nvPicPr>
        <p:blipFill>
          <a:blip r:embed="rId2"/>
          <a:stretch>
            <a:fillRect/>
          </a:stretch>
        </p:blipFill>
        <p:spPr>
          <a:xfrm>
            <a:off x="1600200" y="125059"/>
            <a:ext cx="14782800" cy="9834119"/>
          </a:xfrm>
          <a:prstGeom prst="rect">
            <a:avLst/>
          </a:prstGeom>
        </p:spPr>
      </p:pic>
    </p:spTree>
    <p:extLst>
      <p:ext uri="{BB962C8B-B14F-4D97-AF65-F5344CB8AC3E}">
        <p14:creationId xmlns:p14="http://schemas.microsoft.com/office/powerpoint/2010/main" val="1436449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612968" cy="10287000"/>
          </a:xfrm>
          <a:prstGeom prst="rect">
            <a:avLst/>
          </a:prstGeom>
          <a:solidFill>
            <a:srgbClr val="4E738A"/>
          </a:solidFill>
        </p:spPr>
        <p:txBody>
          <a:bodyPr/>
          <a:lstStyle/>
          <a:p>
            <a:endParaRPr lang="en-US"/>
          </a:p>
        </p:txBody>
      </p:sp>
      <p:sp>
        <p:nvSpPr>
          <p:cNvPr id="3" name="AutoShape 3"/>
          <p:cNvSpPr/>
          <p:nvPr/>
        </p:nvSpPr>
        <p:spPr>
          <a:xfrm>
            <a:off x="6093648" y="3346841"/>
            <a:ext cx="10956102" cy="9525"/>
          </a:xfrm>
          <a:prstGeom prst="rect">
            <a:avLst/>
          </a:prstGeom>
          <a:solidFill>
            <a:srgbClr val="000000"/>
          </a:solidFill>
        </p:spPr>
        <p:txBody>
          <a:bodyPr/>
          <a:lstStyle/>
          <a:p>
            <a:endParaRPr lang="en-US"/>
          </a:p>
        </p:txBody>
      </p:sp>
      <p:sp>
        <p:nvSpPr>
          <p:cNvPr id="4" name="TextBox 4"/>
          <p:cNvSpPr txBox="1"/>
          <p:nvPr/>
        </p:nvSpPr>
        <p:spPr>
          <a:xfrm>
            <a:off x="682840" y="4841298"/>
            <a:ext cx="3247287" cy="1295226"/>
          </a:xfrm>
          <a:prstGeom prst="rect">
            <a:avLst/>
          </a:prstGeom>
        </p:spPr>
        <p:txBody>
          <a:bodyPr lIns="0" tIns="0" rIns="0" bIns="0" rtlCol="0" anchor="t">
            <a:spAutoFit/>
          </a:bodyPr>
          <a:lstStyle/>
          <a:p>
            <a:pPr marL="0" lvl="0" indent="0" algn="ctr">
              <a:lnSpc>
                <a:spcPts val="4950"/>
              </a:lnSpc>
            </a:pPr>
            <a:r>
              <a:rPr lang="en-US" sz="4500" spc="-135" dirty="0">
                <a:solidFill>
                  <a:srgbClr val="FFFFFF"/>
                </a:solidFill>
                <a:latin typeface="League Spartan"/>
              </a:rPr>
              <a:t>POSTDOC</a:t>
            </a:r>
          </a:p>
          <a:p>
            <a:pPr marL="0" lvl="0" indent="0" algn="ctr">
              <a:lnSpc>
                <a:spcPts val="4950"/>
              </a:lnSpc>
            </a:pPr>
            <a:r>
              <a:rPr lang="en-US" sz="4500" spc="-135" dirty="0">
                <a:solidFill>
                  <a:srgbClr val="FFFFFF"/>
                </a:solidFill>
                <a:latin typeface="League Spartan"/>
              </a:rPr>
              <a:t>ELIGIBILITY</a:t>
            </a:r>
          </a:p>
        </p:txBody>
      </p:sp>
      <p:sp>
        <p:nvSpPr>
          <p:cNvPr id="5" name="TextBox 5"/>
          <p:cNvSpPr txBox="1"/>
          <p:nvPr/>
        </p:nvSpPr>
        <p:spPr>
          <a:xfrm>
            <a:off x="6082762" y="1974860"/>
            <a:ext cx="10956102" cy="1085810"/>
          </a:xfrm>
          <a:prstGeom prst="rect">
            <a:avLst/>
          </a:prstGeom>
        </p:spPr>
        <p:txBody>
          <a:bodyPr lIns="0" tIns="0" rIns="0" bIns="0" rtlCol="0" anchor="t">
            <a:spAutoFit/>
          </a:bodyPr>
          <a:lstStyle/>
          <a:p>
            <a:pPr algn="ctr">
              <a:lnSpc>
                <a:spcPts val="4479"/>
              </a:lnSpc>
              <a:spcBef>
                <a:spcPct val="0"/>
              </a:spcBef>
            </a:pPr>
            <a:r>
              <a:rPr lang="en-US" sz="2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Individuals who were first in their family to attend college, have faced financial hardship, or were underserved are encouraged to apply. </a:t>
            </a:r>
            <a:endParaRPr lang="en-US" sz="2600" b="1" dirty="0">
              <a:solidFill>
                <a:srgbClr val="000000"/>
              </a:solidFill>
              <a:latin typeface="Arial" panose="020B0604020202020204" pitchFamily="34" charset="0"/>
              <a:cs typeface="Arial" panose="020B0604020202020204" pitchFamily="34" charset="0"/>
            </a:endParaRPr>
          </a:p>
        </p:txBody>
      </p:sp>
      <p:sp>
        <p:nvSpPr>
          <p:cNvPr id="7" name="TextBox 7"/>
          <p:cNvSpPr txBox="1"/>
          <p:nvPr/>
        </p:nvSpPr>
        <p:spPr>
          <a:xfrm>
            <a:off x="6093648" y="3704164"/>
            <a:ext cx="10956102" cy="2885405"/>
          </a:xfrm>
          <a:prstGeom prst="rect">
            <a:avLst/>
          </a:prstGeom>
        </p:spPr>
        <p:txBody>
          <a:bodyPr lIns="0" tIns="0" rIns="0" bIns="0" rtlCol="0" anchor="t">
            <a:spAutoFit/>
          </a:bodyPr>
          <a:lstStyle/>
          <a:p>
            <a:pPr>
              <a:lnSpc>
                <a:spcPts val="4479"/>
              </a:lnSpc>
              <a:spcBef>
                <a:spcPct val="0"/>
              </a:spcBef>
            </a:pPr>
            <a:r>
              <a:rPr lang="en-US" sz="4000" dirty="0">
                <a:solidFill>
                  <a:srgbClr val="000000"/>
                </a:solidFill>
                <a:latin typeface="Arial" panose="020B0604020202020204" pitchFamily="34" charset="0"/>
                <a:cs typeface="Arial" panose="020B0604020202020204" pitchFamily="34" charset="0"/>
              </a:rPr>
              <a:t>Working in (or selected for) a </a:t>
            </a:r>
            <a:r>
              <a:rPr lang="en-US" sz="4000" dirty="0">
                <a:solidFill>
                  <a:srgbClr val="4E738A"/>
                </a:solidFill>
                <a:latin typeface="Arial" panose="020B0604020202020204" pitchFamily="34" charset="0"/>
                <a:cs typeface="Arial" panose="020B0604020202020204" pitchFamily="34" charset="0"/>
              </a:rPr>
              <a:t>School Public Health </a:t>
            </a:r>
            <a:r>
              <a:rPr lang="en-US" sz="4000" dirty="0">
                <a:solidFill>
                  <a:srgbClr val="000000"/>
                </a:solidFill>
                <a:latin typeface="Arial" panose="020B0604020202020204" pitchFamily="34" charset="0"/>
                <a:cs typeface="Arial" panose="020B0604020202020204" pitchFamily="34" charset="0"/>
              </a:rPr>
              <a:t>lab/research project (any campus/any department) or the </a:t>
            </a:r>
            <a:r>
              <a:rPr lang="en-US" sz="4000" dirty="0">
                <a:solidFill>
                  <a:srgbClr val="4E738A"/>
                </a:solidFill>
                <a:latin typeface="Arial" panose="020B0604020202020204" pitchFamily="34" charset="0"/>
                <a:cs typeface="Arial" panose="020B0604020202020204" pitchFamily="34" charset="0"/>
              </a:rPr>
              <a:t>McWilliams School of Biomedical Informatics, Dentistry, </a:t>
            </a:r>
            <a:r>
              <a:rPr lang="en-US" sz="4000" dirty="0">
                <a:solidFill>
                  <a:srgbClr val="000000"/>
                </a:solidFill>
                <a:latin typeface="Arial" panose="020B0604020202020204" pitchFamily="34" charset="0"/>
                <a:cs typeface="Arial" panose="020B0604020202020204" pitchFamily="34" charset="0"/>
              </a:rPr>
              <a:t>or the </a:t>
            </a:r>
            <a:r>
              <a:rPr lang="en-US" sz="4000" dirty="0">
                <a:solidFill>
                  <a:srgbClr val="4E738A"/>
                </a:solidFill>
                <a:latin typeface="Arial" panose="020B0604020202020204" pitchFamily="34" charset="0"/>
                <a:cs typeface="Arial" panose="020B0604020202020204" pitchFamily="34" charset="0"/>
              </a:rPr>
              <a:t>McGovern Medical School*</a:t>
            </a:r>
          </a:p>
        </p:txBody>
      </p:sp>
      <p:sp>
        <p:nvSpPr>
          <p:cNvPr id="8" name="AutoShape 8"/>
          <p:cNvSpPr/>
          <p:nvPr/>
        </p:nvSpPr>
        <p:spPr>
          <a:xfrm>
            <a:off x="6093648" y="6875740"/>
            <a:ext cx="10956102" cy="9525"/>
          </a:xfrm>
          <a:prstGeom prst="rect">
            <a:avLst/>
          </a:prstGeom>
          <a:solidFill>
            <a:srgbClr val="000000"/>
          </a:solidFill>
        </p:spPr>
        <p:txBody>
          <a:bodyPr/>
          <a:lstStyle/>
          <a:p>
            <a:endParaRPr lang="en-US"/>
          </a:p>
        </p:txBody>
      </p:sp>
      <p:sp>
        <p:nvSpPr>
          <p:cNvPr id="9" name="TextBox 6">
            <a:extLst>
              <a:ext uri="{FF2B5EF4-FFF2-40B4-BE49-F238E27FC236}">
                <a16:creationId xmlns:a16="http://schemas.microsoft.com/office/drawing/2014/main" id="{0E2576D1-CD1B-FA45-0A20-1367E3FE6E19}"/>
              </a:ext>
            </a:extLst>
          </p:cNvPr>
          <p:cNvSpPr txBox="1"/>
          <p:nvPr/>
        </p:nvSpPr>
        <p:spPr>
          <a:xfrm>
            <a:off x="6324600" y="7197087"/>
            <a:ext cx="10956102" cy="588046"/>
          </a:xfrm>
          <a:prstGeom prst="rect">
            <a:avLst/>
          </a:prstGeom>
        </p:spPr>
        <p:txBody>
          <a:bodyPr lIns="0" tIns="0" rIns="0" bIns="0" rtlCol="0" anchor="t">
            <a:spAutoFit/>
          </a:bodyPr>
          <a:lstStyle/>
          <a:p>
            <a:pPr>
              <a:lnSpc>
                <a:spcPts val="4900"/>
              </a:lnSpc>
              <a:spcBef>
                <a:spcPct val="0"/>
              </a:spcBef>
            </a:pPr>
            <a:r>
              <a:rPr lang="en-US" sz="4000" dirty="0">
                <a:solidFill>
                  <a:srgbClr val="000000"/>
                </a:solidFill>
                <a:latin typeface="Arial" panose="020B0604020202020204" pitchFamily="34" charset="0"/>
                <a:cs typeface="Arial" panose="020B0604020202020204" pitchFamily="34" charset="0"/>
              </a:rPr>
              <a:t>International visa holders are welcome to apply</a:t>
            </a:r>
          </a:p>
        </p:txBody>
      </p:sp>
      <p:sp>
        <p:nvSpPr>
          <p:cNvPr id="10" name="TextBox 9">
            <a:extLst>
              <a:ext uri="{FF2B5EF4-FFF2-40B4-BE49-F238E27FC236}">
                <a16:creationId xmlns:a16="http://schemas.microsoft.com/office/drawing/2014/main" id="{AC5184E1-67C4-9D7D-9A6B-6F0CEEE9EB20}"/>
              </a:ext>
            </a:extLst>
          </p:cNvPr>
          <p:cNvSpPr txBox="1"/>
          <p:nvPr/>
        </p:nvSpPr>
        <p:spPr>
          <a:xfrm>
            <a:off x="6324600" y="8724900"/>
            <a:ext cx="352982"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42613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 y="1028700"/>
            <a:ext cx="6712931" cy="8229600"/>
            <a:chOff x="0" y="0"/>
            <a:chExt cx="1634942" cy="1913890"/>
          </a:xfrm>
          <a:solidFill>
            <a:srgbClr val="4E738A"/>
          </a:solidFill>
        </p:grpSpPr>
        <p:sp>
          <p:nvSpPr>
            <p:cNvPr id="3" name="Freeform 3"/>
            <p:cNvSpPr/>
            <p:nvPr/>
          </p:nvSpPr>
          <p:spPr>
            <a:xfrm>
              <a:off x="0" y="0"/>
              <a:ext cx="1634942" cy="1913890"/>
            </a:xfrm>
            <a:custGeom>
              <a:avLst/>
              <a:gdLst/>
              <a:ahLst/>
              <a:cxnLst/>
              <a:rect l="l" t="t" r="r" b="b"/>
              <a:pathLst>
                <a:path w="1634942" h="1913890">
                  <a:moveTo>
                    <a:pt x="0" y="0"/>
                  </a:moveTo>
                  <a:lnTo>
                    <a:pt x="1634942" y="0"/>
                  </a:lnTo>
                  <a:lnTo>
                    <a:pt x="1634942" y="1913890"/>
                  </a:lnTo>
                  <a:lnTo>
                    <a:pt x="0" y="1913890"/>
                  </a:lnTo>
                  <a:close/>
                </a:path>
              </a:pathLst>
            </a:custGeom>
            <a:grpFill/>
          </p:spPr>
          <p:txBody>
            <a:bodyPr/>
            <a:lstStyle/>
            <a:p>
              <a:endParaRPr lang="en-US"/>
            </a:p>
          </p:txBody>
        </p:sp>
      </p:grpSp>
      <p:grpSp>
        <p:nvGrpSpPr>
          <p:cNvPr id="4" name="Group 4"/>
          <p:cNvGrpSpPr/>
          <p:nvPr/>
        </p:nvGrpSpPr>
        <p:grpSpPr>
          <a:xfrm>
            <a:off x="7091194" y="1028700"/>
            <a:ext cx="3730233" cy="2439478"/>
            <a:chOff x="0" y="0"/>
            <a:chExt cx="1448480" cy="947269"/>
          </a:xfrm>
          <a:solidFill>
            <a:srgbClr val="B96645"/>
          </a:solidFill>
        </p:grpSpPr>
        <p:sp>
          <p:nvSpPr>
            <p:cNvPr id="5" name="Freeform 5"/>
            <p:cNvSpPr/>
            <p:nvPr/>
          </p:nvSpPr>
          <p:spPr>
            <a:xfrm>
              <a:off x="0" y="0"/>
              <a:ext cx="1448480" cy="947269"/>
            </a:xfrm>
            <a:custGeom>
              <a:avLst/>
              <a:gdLst/>
              <a:ahLst/>
              <a:cxnLst/>
              <a:rect l="l" t="t" r="r" b="b"/>
              <a:pathLst>
                <a:path w="1448480" h="947269">
                  <a:moveTo>
                    <a:pt x="0" y="0"/>
                  </a:moveTo>
                  <a:lnTo>
                    <a:pt x="1448480" y="0"/>
                  </a:lnTo>
                  <a:lnTo>
                    <a:pt x="1448480" y="947269"/>
                  </a:lnTo>
                  <a:lnTo>
                    <a:pt x="0" y="947269"/>
                  </a:lnTo>
                  <a:close/>
                </a:path>
              </a:pathLst>
            </a:custGeom>
            <a:grpFill/>
          </p:spPr>
          <p:txBody>
            <a:bodyPr/>
            <a:lstStyle/>
            <a:p>
              <a:endParaRPr lang="en-US"/>
            </a:p>
          </p:txBody>
        </p:sp>
      </p:grpSp>
      <p:grpSp>
        <p:nvGrpSpPr>
          <p:cNvPr id="6" name="Group 6"/>
          <p:cNvGrpSpPr/>
          <p:nvPr/>
        </p:nvGrpSpPr>
        <p:grpSpPr>
          <a:xfrm>
            <a:off x="11152416" y="1028700"/>
            <a:ext cx="6690788" cy="2439478"/>
            <a:chOff x="0" y="0"/>
            <a:chExt cx="2598087" cy="947269"/>
          </a:xfrm>
          <a:solidFill>
            <a:srgbClr val="4E738A"/>
          </a:solidFill>
        </p:grpSpPr>
        <p:sp>
          <p:nvSpPr>
            <p:cNvPr id="7" name="Freeform 7"/>
            <p:cNvSpPr/>
            <p:nvPr/>
          </p:nvSpPr>
          <p:spPr>
            <a:xfrm>
              <a:off x="0" y="0"/>
              <a:ext cx="2598087" cy="947269"/>
            </a:xfrm>
            <a:custGeom>
              <a:avLst/>
              <a:gdLst/>
              <a:ahLst/>
              <a:cxnLst/>
              <a:rect l="l" t="t" r="r" b="b"/>
              <a:pathLst>
                <a:path w="2598087" h="947269">
                  <a:moveTo>
                    <a:pt x="0" y="0"/>
                  </a:moveTo>
                  <a:lnTo>
                    <a:pt x="2598087" y="0"/>
                  </a:lnTo>
                  <a:lnTo>
                    <a:pt x="2598087" y="947269"/>
                  </a:lnTo>
                  <a:lnTo>
                    <a:pt x="0" y="947269"/>
                  </a:lnTo>
                  <a:close/>
                </a:path>
              </a:pathLst>
            </a:custGeom>
            <a:grpFill/>
          </p:spPr>
          <p:txBody>
            <a:bodyPr/>
            <a:lstStyle/>
            <a:p>
              <a:endParaRPr lang="en-US"/>
            </a:p>
          </p:txBody>
        </p:sp>
      </p:grpSp>
      <p:grpSp>
        <p:nvGrpSpPr>
          <p:cNvPr id="8" name="Group 8"/>
          <p:cNvGrpSpPr/>
          <p:nvPr/>
        </p:nvGrpSpPr>
        <p:grpSpPr>
          <a:xfrm>
            <a:off x="7091194" y="3895186"/>
            <a:ext cx="6690788" cy="2439478"/>
            <a:chOff x="0" y="0"/>
            <a:chExt cx="2598087" cy="947269"/>
          </a:xfrm>
        </p:grpSpPr>
        <p:sp>
          <p:nvSpPr>
            <p:cNvPr id="9" name="Freeform 9"/>
            <p:cNvSpPr/>
            <p:nvPr/>
          </p:nvSpPr>
          <p:spPr>
            <a:xfrm>
              <a:off x="0" y="0"/>
              <a:ext cx="2598087" cy="947269"/>
            </a:xfrm>
            <a:custGeom>
              <a:avLst/>
              <a:gdLst/>
              <a:ahLst/>
              <a:cxnLst/>
              <a:rect l="l" t="t" r="r" b="b"/>
              <a:pathLst>
                <a:path w="2598087" h="947269">
                  <a:moveTo>
                    <a:pt x="0" y="0"/>
                  </a:moveTo>
                  <a:lnTo>
                    <a:pt x="2598087" y="0"/>
                  </a:lnTo>
                  <a:lnTo>
                    <a:pt x="2598087" y="947269"/>
                  </a:lnTo>
                  <a:lnTo>
                    <a:pt x="0" y="947269"/>
                  </a:lnTo>
                  <a:close/>
                </a:path>
              </a:pathLst>
            </a:custGeom>
            <a:solidFill>
              <a:srgbClr val="CFB787"/>
            </a:solidFill>
          </p:spPr>
          <p:txBody>
            <a:bodyPr/>
            <a:lstStyle/>
            <a:p>
              <a:endParaRPr lang="en-US"/>
            </a:p>
          </p:txBody>
        </p:sp>
      </p:grpSp>
      <p:grpSp>
        <p:nvGrpSpPr>
          <p:cNvPr id="10" name="Group 10"/>
          <p:cNvGrpSpPr/>
          <p:nvPr/>
        </p:nvGrpSpPr>
        <p:grpSpPr>
          <a:xfrm>
            <a:off x="14112970" y="3923761"/>
            <a:ext cx="3730233" cy="2439478"/>
            <a:chOff x="0" y="0"/>
            <a:chExt cx="1448480" cy="947269"/>
          </a:xfrm>
          <a:solidFill>
            <a:srgbClr val="B96645"/>
          </a:solidFill>
        </p:grpSpPr>
        <p:sp>
          <p:nvSpPr>
            <p:cNvPr id="11" name="Freeform 11"/>
            <p:cNvSpPr/>
            <p:nvPr/>
          </p:nvSpPr>
          <p:spPr>
            <a:xfrm>
              <a:off x="0" y="0"/>
              <a:ext cx="1448480" cy="947269"/>
            </a:xfrm>
            <a:custGeom>
              <a:avLst/>
              <a:gdLst/>
              <a:ahLst/>
              <a:cxnLst/>
              <a:rect l="l" t="t" r="r" b="b"/>
              <a:pathLst>
                <a:path w="1448480" h="947269">
                  <a:moveTo>
                    <a:pt x="0" y="0"/>
                  </a:moveTo>
                  <a:lnTo>
                    <a:pt x="1448480" y="0"/>
                  </a:lnTo>
                  <a:lnTo>
                    <a:pt x="1448480" y="947269"/>
                  </a:lnTo>
                  <a:lnTo>
                    <a:pt x="0" y="947269"/>
                  </a:lnTo>
                  <a:close/>
                </a:path>
              </a:pathLst>
            </a:custGeom>
            <a:grpFill/>
          </p:spPr>
          <p:txBody>
            <a:bodyPr/>
            <a:lstStyle/>
            <a:p>
              <a:endParaRPr lang="en-US"/>
            </a:p>
          </p:txBody>
        </p:sp>
      </p:grpSp>
      <p:grpSp>
        <p:nvGrpSpPr>
          <p:cNvPr id="12" name="Group 12"/>
          <p:cNvGrpSpPr/>
          <p:nvPr/>
        </p:nvGrpSpPr>
        <p:grpSpPr>
          <a:xfrm>
            <a:off x="11152416" y="6818822"/>
            <a:ext cx="6690788" cy="2439478"/>
            <a:chOff x="0" y="0"/>
            <a:chExt cx="2598087" cy="947269"/>
          </a:xfrm>
          <a:solidFill>
            <a:srgbClr val="4E738A"/>
          </a:solidFill>
        </p:grpSpPr>
        <p:sp>
          <p:nvSpPr>
            <p:cNvPr id="13" name="Freeform 13"/>
            <p:cNvSpPr/>
            <p:nvPr/>
          </p:nvSpPr>
          <p:spPr>
            <a:xfrm>
              <a:off x="0" y="0"/>
              <a:ext cx="2598087" cy="947269"/>
            </a:xfrm>
            <a:custGeom>
              <a:avLst/>
              <a:gdLst/>
              <a:ahLst/>
              <a:cxnLst/>
              <a:rect l="l" t="t" r="r" b="b"/>
              <a:pathLst>
                <a:path w="2598087" h="947269">
                  <a:moveTo>
                    <a:pt x="0" y="0"/>
                  </a:moveTo>
                  <a:lnTo>
                    <a:pt x="2598087" y="0"/>
                  </a:lnTo>
                  <a:lnTo>
                    <a:pt x="2598087" y="947269"/>
                  </a:lnTo>
                  <a:lnTo>
                    <a:pt x="0" y="947269"/>
                  </a:lnTo>
                  <a:close/>
                </a:path>
              </a:pathLst>
            </a:custGeom>
            <a:grpFill/>
          </p:spPr>
          <p:txBody>
            <a:bodyPr/>
            <a:lstStyle/>
            <a:p>
              <a:endParaRPr lang="en-US"/>
            </a:p>
          </p:txBody>
        </p:sp>
      </p:grpSp>
      <p:grpSp>
        <p:nvGrpSpPr>
          <p:cNvPr id="14" name="Group 14"/>
          <p:cNvGrpSpPr/>
          <p:nvPr/>
        </p:nvGrpSpPr>
        <p:grpSpPr>
          <a:xfrm>
            <a:off x="7091194" y="6818822"/>
            <a:ext cx="3730233" cy="2439478"/>
            <a:chOff x="0" y="0"/>
            <a:chExt cx="1448480" cy="947269"/>
          </a:xfrm>
          <a:solidFill>
            <a:srgbClr val="B96645"/>
          </a:solidFill>
        </p:grpSpPr>
        <p:sp>
          <p:nvSpPr>
            <p:cNvPr id="15" name="Freeform 15"/>
            <p:cNvSpPr/>
            <p:nvPr/>
          </p:nvSpPr>
          <p:spPr>
            <a:xfrm>
              <a:off x="0" y="0"/>
              <a:ext cx="1448480" cy="947269"/>
            </a:xfrm>
            <a:custGeom>
              <a:avLst/>
              <a:gdLst/>
              <a:ahLst/>
              <a:cxnLst/>
              <a:rect l="l" t="t" r="r" b="b"/>
              <a:pathLst>
                <a:path w="1448480" h="947269">
                  <a:moveTo>
                    <a:pt x="0" y="0"/>
                  </a:moveTo>
                  <a:lnTo>
                    <a:pt x="1448480" y="0"/>
                  </a:lnTo>
                  <a:lnTo>
                    <a:pt x="1448480" y="947269"/>
                  </a:lnTo>
                  <a:lnTo>
                    <a:pt x="0" y="947269"/>
                  </a:lnTo>
                  <a:close/>
                </a:path>
              </a:pathLst>
            </a:custGeom>
            <a:grpFill/>
          </p:spPr>
          <p:txBody>
            <a:bodyPr/>
            <a:lstStyle/>
            <a:p>
              <a:endParaRPr lang="en-US"/>
            </a:p>
          </p:txBody>
        </p:sp>
      </p:grpSp>
      <p:sp>
        <p:nvSpPr>
          <p:cNvPr id="16" name="TextBox 16"/>
          <p:cNvSpPr txBox="1"/>
          <p:nvPr/>
        </p:nvSpPr>
        <p:spPr>
          <a:xfrm>
            <a:off x="1132937" y="3629140"/>
            <a:ext cx="4129845" cy="2923944"/>
          </a:xfrm>
          <a:prstGeom prst="rect">
            <a:avLst/>
          </a:prstGeom>
        </p:spPr>
        <p:txBody>
          <a:bodyPr lIns="0" tIns="0" rIns="0" bIns="0" rtlCol="0" anchor="t">
            <a:spAutoFit/>
          </a:bodyPr>
          <a:lstStyle/>
          <a:p>
            <a:pPr algn="ctr">
              <a:lnSpc>
                <a:spcPts val="7840"/>
              </a:lnSpc>
            </a:pPr>
            <a:r>
              <a:rPr lang="en-US" sz="5600">
                <a:solidFill>
                  <a:srgbClr val="F6F6F6"/>
                </a:solidFill>
                <a:latin typeface="League Spartan"/>
              </a:rPr>
              <a:t>POSTDOC</a:t>
            </a:r>
          </a:p>
          <a:p>
            <a:pPr algn="ctr">
              <a:lnSpc>
                <a:spcPts val="7839"/>
              </a:lnSpc>
            </a:pPr>
            <a:r>
              <a:rPr lang="en-US" sz="5600">
                <a:solidFill>
                  <a:srgbClr val="F6F6F6"/>
                </a:solidFill>
                <a:latin typeface="League Spartan"/>
              </a:rPr>
              <a:t>PROGRAM </a:t>
            </a:r>
          </a:p>
          <a:p>
            <a:pPr algn="ctr">
              <a:lnSpc>
                <a:spcPts val="7839"/>
              </a:lnSpc>
            </a:pPr>
            <a:r>
              <a:rPr lang="en-US" sz="5600">
                <a:solidFill>
                  <a:srgbClr val="F6F6F6"/>
                </a:solidFill>
                <a:latin typeface="League Spartan"/>
              </a:rPr>
              <a:t>BENEFITS</a:t>
            </a:r>
          </a:p>
        </p:txBody>
      </p:sp>
      <p:sp>
        <p:nvSpPr>
          <p:cNvPr id="17" name="TextBox 17"/>
          <p:cNvSpPr txBox="1"/>
          <p:nvPr/>
        </p:nvSpPr>
        <p:spPr>
          <a:xfrm>
            <a:off x="7091194" y="4216285"/>
            <a:ext cx="6690788" cy="2062744"/>
          </a:xfrm>
          <a:prstGeom prst="rect">
            <a:avLst/>
          </a:prstGeom>
        </p:spPr>
        <p:txBody>
          <a:bodyPr lIns="0" tIns="0" rIns="0" bIns="0" rtlCol="0" anchor="t">
            <a:spAutoFit/>
          </a:bodyPr>
          <a:lstStyle/>
          <a:p>
            <a:pPr algn="ctr">
              <a:lnSpc>
                <a:spcPts val="5460"/>
              </a:lnSpc>
            </a:pPr>
            <a:r>
              <a:rPr lang="en-US" sz="3200" dirty="0">
                <a:solidFill>
                  <a:schemeClr val="bg1"/>
                </a:solidFill>
                <a:latin typeface="League Spartan"/>
              </a:rPr>
              <a:t>NRSA LEVEL STIPEND, starting at $61,008 + STUDENT HEALTH INSURANCE</a:t>
            </a:r>
          </a:p>
        </p:txBody>
      </p:sp>
      <p:sp>
        <p:nvSpPr>
          <p:cNvPr id="18" name="TextBox 18"/>
          <p:cNvSpPr txBox="1"/>
          <p:nvPr/>
        </p:nvSpPr>
        <p:spPr>
          <a:xfrm>
            <a:off x="10707619" y="1387668"/>
            <a:ext cx="7580381" cy="1710084"/>
          </a:xfrm>
          <a:prstGeom prst="rect">
            <a:avLst/>
          </a:prstGeom>
        </p:spPr>
        <p:txBody>
          <a:bodyPr lIns="0" tIns="0" rIns="0" bIns="0" rtlCol="0" anchor="t">
            <a:spAutoFit/>
          </a:bodyPr>
          <a:lstStyle/>
          <a:p>
            <a:pPr algn="ctr">
              <a:lnSpc>
                <a:spcPts val="4480"/>
              </a:lnSpc>
            </a:pPr>
            <a:r>
              <a:rPr lang="en-US" sz="3200" dirty="0">
                <a:solidFill>
                  <a:schemeClr val="bg1"/>
                </a:solidFill>
                <a:latin typeface="League Spartan"/>
              </a:rPr>
              <a:t>TRANS-DISCIPLINARY</a:t>
            </a:r>
          </a:p>
          <a:p>
            <a:pPr algn="ctr">
              <a:lnSpc>
                <a:spcPts val="4480"/>
              </a:lnSpc>
            </a:pPr>
            <a:r>
              <a:rPr lang="en-US" sz="3200" dirty="0">
                <a:solidFill>
                  <a:schemeClr val="bg1"/>
                </a:solidFill>
                <a:latin typeface="League Spartan"/>
              </a:rPr>
              <a:t>SEMINAR, CROSS-TRAINING, INNOVATION TOOLS</a:t>
            </a:r>
          </a:p>
        </p:txBody>
      </p:sp>
      <p:sp>
        <p:nvSpPr>
          <p:cNvPr id="19" name="TextBox 19"/>
          <p:cNvSpPr txBox="1"/>
          <p:nvPr/>
        </p:nvSpPr>
        <p:spPr>
          <a:xfrm>
            <a:off x="7349508" y="1954203"/>
            <a:ext cx="3213605" cy="544380"/>
          </a:xfrm>
          <a:prstGeom prst="rect">
            <a:avLst/>
          </a:prstGeom>
        </p:spPr>
        <p:txBody>
          <a:bodyPr lIns="0" tIns="0" rIns="0" bIns="0" rtlCol="0" anchor="t">
            <a:spAutoFit/>
          </a:bodyPr>
          <a:lstStyle/>
          <a:p>
            <a:pPr algn="ctr">
              <a:lnSpc>
                <a:spcPts val="4409"/>
              </a:lnSpc>
            </a:pPr>
            <a:r>
              <a:rPr lang="en-US" sz="3150" dirty="0">
                <a:solidFill>
                  <a:schemeClr val="bg1"/>
                </a:solidFill>
                <a:latin typeface="League Spartan"/>
              </a:rPr>
              <a:t>TUITION &amp; FEES</a:t>
            </a:r>
          </a:p>
        </p:txBody>
      </p:sp>
      <p:sp>
        <p:nvSpPr>
          <p:cNvPr id="20" name="TextBox 20"/>
          <p:cNvSpPr txBox="1"/>
          <p:nvPr/>
        </p:nvSpPr>
        <p:spPr>
          <a:xfrm>
            <a:off x="8151150" y="7744325"/>
            <a:ext cx="1610320" cy="544380"/>
          </a:xfrm>
          <a:prstGeom prst="rect">
            <a:avLst/>
          </a:prstGeom>
        </p:spPr>
        <p:txBody>
          <a:bodyPr lIns="0" tIns="0" rIns="0" bIns="0" rtlCol="0" anchor="t">
            <a:spAutoFit/>
          </a:bodyPr>
          <a:lstStyle/>
          <a:p>
            <a:pPr algn="ctr">
              <a:lnSpc>
                <a:spcPts val="4409"/>
              </a:lnSpc>
            </a:pPr>
            <a:r>
              <a:rPr lang="en-US" sz="3150" dirty="0">
                <a:solidFill>
                  <a:schemeClr val="bg1"/>
                </a:solidFill>
                <a:latin typeface="League Spartan"/>
              </a:rPr>
              <a:t>TRAVEL</a:t>
            </a:r>
          </a:p>
        </p:txBody>
      </p:sp>
      <p:sp>
        <p:nvSpPr>
          <p:cNvPr id="21" name="TextBox 21"/>
          <p:cNvSpPr txBox="1"/>
          <p:nvPr/>
        </p:nvSpPr>
        <p:spPr>
          <a:xfrm>
            <a:off x="11278720" y="6966379"/>
            <a:ext cx="6360914" cy="2237151"/>
          </a:xfrm>
          <a:prstGeom prst="rect">
            <a:avLst/>
          </a:prstGeom>
        </p:spPr>
        <p:txBody>
          <a:bodyPr lIns="0" tIns="0" rIns="0" bIns="0" rtlCol="0" anchor="t">
            <a:spAutoFit/>
          </a:bodyPr>
          <a:lstStyle/>
          <a:p>
            <a:pPr algn="ctr">
              <a:lnSpc>
                <a:spcPts val="4409"/>
              </a:lnSpc>
            </a:pPr>
            <a:r>
              <a:rPr lang="en-US" sz="3150" dirty="0">
                <a:solidFill>
                  <a:schemeClr val="bg1"/>
                </a:solidFill>
                <a:latin typeface="League Spartan"/>
              </a:rPr>
              <a:t>WRITING &amp; COMMUNICATION </a:t>
            </a:r>
          </a:p>
          <a:p>
            <a:pPr algn="ctr">
              <a:lnSpc>
                <a:spcPts val="4409"/>
              </a:lnSpc>
            </a:pPr>
            <a:r>
              <a:rPr lang="en-US" sz="3150" dirty="0">
                <a:solidFill>
                  <a:schemeClr val="bg1"/>
                </a:solidFill>
                <a:latin typeface="League Spartan"/>
              </a:rPr>
              <a:t>TRAINING</a:t>
            </a:r>
          </a:p>
          <a:p>
            <a:pPr algn="ctr">
              <a:lnSpc>
                <a:spcPts val="4409"/>
              </a:lnSpc>
            </a:pPr>
            <a:r>
              <a:rPr lang="en-US" sz="3150" dirty="0">
                <a:solidFill>
                  <a:schemeClr val="bg1"/>
                </a:solidFill>
                <a:latin typeface="League Spartan"/>
              </a:rPr>
              <a:t>UTHEALTH HOUSTON POSTDOCTORAL CERTIFICATE</a:t>
            </a:r>
          </a:p>
        </p:txBody>
      </p:sp>
      <p:sp>
        <p:nvSpPr>
          <p:cNvPr id="22" name="TextBox 22"/>
          <p:cNvSpPr txBox="1"/>
          <p:nvPr/>
        </p:nvSpPr>
        <p:spPr>
          <a:xfrm>
            <a:off x="14112970" y="4424103"/>
            <a:ext cx="3730233" cy="1672894"/>
          </a:xfrm>
          <a:prstGeom prst="rect">
            <a:avLst/>
          </a:prstGeom>
        </p:spPr>
        <p:txBody>
          <a:bodyPr lIns="0" tIns="0" rIns="0" bIns="0" rtlCol="0" anchor="t">
            <a:spAutoFit/>
          </a:bodyPr>
          <a:lstStyle/>
          <a:p>
            <a:pPr algn="ctr">
              <a:lnSpc>
                <a:spcPts val="4409"/>
              </a:lnSpc>
            </a:pPr>
            <a:r>
              <a:rPr lang="en-US" sz="3150" dirty="0">
                <a:solidFill>
                  <a:schemeClr val="bg1"/>
                </a:solidFill>
                <a:latin typeface="League Spartan"/>
              </a:rPr>
              <a:t>BOOKS, SOFTWARE, &amp; LAPTOP</a:t>
            </a:r>
          </a:p>
        </p:txBody>
      </p:sp>
      <p:sp>
        <p:nvSpPr>
          <p:cNvPr id="23" name="TextBox 23"/>
          <p:cNvSpPr txBox="1"/>
          <p:nvPr/>
        </p:nvSpPr>
        <p:spPr>
          <a:xfrm>
            <a:off x="648366" y="6771197"/>
            <a:ext cx="5098986" cy="487313"/>
          </a:xfrm>
          <a:prstGeom prst="rect">
            <a:avLst/>
          </a:prstGeom>
        </p:spPr>
        <p:txBody>
          <a:bodyPr lIns="0" tIns="0" rIns="0" bIns="0" rtlCol="0" anchor="t">
            <a:spAutoFit/>
          </a:bodyPr>
          <a:lstStyle/>
          <a:p>
            <a:pPr algn="ctr">
              <a:lnSpc>
                <a:spcPts val="3779"/>
              </a:lnSpc>
            </a:pPr>
            <a:r>
              <a:rPr lang="en-US" sz="2700" dirty="0">
                <a:solidFill>
                  <a:srgbClr val="FFFFFF"/>
                </a:solidFill>
                <a:latin typeface="League Spartan"/>
              </a:rPr>
              <a:t>2 YEARS OF SUPPORT</a:t>
            </a:r>
          </a:p>
        </p:txBody>
      </p:sp>
      <p:sp>
        <p:nvSpPr>
          <p:cNvPr id="24" name="TextBox 23">
            <a:extLst>
              <a:ext uri="{FF2B5EF4-FFF2-40B4-BE49-F238E27FC236}">
                <a16:creationId xmlns:a16="http://schemas.microsoft.com/office/drawing/2014/main" id="{633719C7-933F-DAA0-02F0-D1F2F80F4D37}"/>
              </a:ext>
            </a:extLst>
          </p:cNvPr>
          <p:cNvSpPr txBox="1"/>
          <p:nvPr/>
        </p:nvSpPr>
        <p:spPr>
          <a:xfrm>
            <a:off x="3657600" y="9475917"/>
            <a:ext cx="11308705" cy="707886"/>
          </a:xfrm>
          <a:prstGeom prst="rect">
            <a:avLst/>
          </a:prstGeom>
          <a:noFill/>
        </p:spPr>
        <p:txBody>
          <a:bodyPr wrap="square" rtlCol="0">
            <a:spAutoFit/>
          </a:bodyPr>
          <a:lstStyle/>
          <a:p>
            <a:r>
              <a:rPr lang="en-US" sz="4000" b="1" dirty="0">
                <a:solidFill>
                  <a:schemeClr val="bg2"/>
                </a:solidFill>
                <a:highlight>
                  <a:srgbClr val="4E738A"/>
                </a:highlight>
              </a:rPr>
              <a:t>CPRIT requires mentors to pay research expenses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48541" y="1218341"/>
            <a:ext cx="9262828" cy="1623002"/>
          </a:xfrm>
          <a:prstGeom prst="rect">
            <a:avLst/>
          </a:prstGeom>
        </p:spPr>
        <p:txBody>
          <a:bodyPr lIns="0" tIns="0" rIns="0" bIns="0" rtlCol="0" anchor="t">
            <a:spAutoFit/>
          </a:bodyPr>
          <a:lstStyle/>
          <a:p>
            <a:pPr marL="0" lvl="0" indent="0">
              <a:lnSpc>
                <a:spcPts val="13000"/>
              </a:lnSpc>
            </a:pPr>
            <a:r>
              <a:rPr lang="en-US" sz="10000" spc="-300" dirty="0">
                <a:solidFill>
                  <a:srgbClr val="B76646"/>
                </a:solidFill>
                <a:latin typeface="League Spartan Bold"/>
              </a:rPr>
              <a:t>Timeline</a:t>
            </a:r>
          </a:p>
        </p:txBody>
      </p:sp>
      <p:grpSp>
        <p:nvGrpSpPr>
          <p:cNvPr id="3" name="Group 3"/>
          <p:cNvGrpSpPr/>
          <p:nvPr/>
        </p:nvGrpSpPr>
        <p:grpSpPr>
          <a:xfrm>
            <a:off x="4421324" y="4587682"/>
            <a:ext cx="763679" cy="764751"/>
            <a:chOff x="0" y="0"/>
            <a:chExt cx="1018238" cy="1019668"/>
          </a:xfrm>
        </p:grpSpPr>
        <p:grpSp>
          <p:nvGrpSpPr>
            <p:cNvPr id="4" name="Group 4"/>
            <p:cNvGrpSpPr/>
            <p:nvPr/>
          </p:nvGrpSpPr>
          <p:grpSpPr>
            <a:xfrm>
              <a:off x="0" y="0"/>
              <a:ext cx="1018238" cy="1019668"/>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76646"/>
              </a:solidFill>
            </p:spPr>
            <p:txBody>
              <a:bodyPr/>
              <a:lstStyle/>
              <a:p>
                <a:endParaRPr lang="en-US"/>
              </a:p>
            </p:txBody>
          </p:sp>
        </p:grpSp>
        <p:sp>
          <p:nvSpPr>
            <p:cNvPr id="6" name="TextBox 6"/>
            <p:cNvSpPr txBox="1"/>
            <p:nvPr/>
          </p:nvSpPr>
          <p:spPr>
            <a:xfrm>
              <a:off x="139107" y="306221"/>
              <a:ext cx="740026" cy="490121"/>
            </a:xfrm>
            <a:prstGeom prst="rect">
              <a:avLst/>
            </a:prstGeom>
          </p:spPr>
          <p:txBody>
            <a:bodyPr lIns="0" tIns="0" rIns="0" bIns="0" rtlCol="0" anchor="t">
              <a:spAutoFit/>
            </a:bodyPr>
            <a:lstStyle/>
            <a:p>
              <a:pPr marL="0" lvl="0" indent="0" algn="ctr">
                <a:lnSpc>
                  <a:spcPts val="2725"/>
                </a:lnSpc>
              </a:pPr>
              <a:r>
                <a:rPr lang="en-US" sz="2477" spc="-74" dirty="0">
                  <a:solidFill>
                    <a:srgbClr val="FFFFFF"/>
                  </a:solidFill>
                  <a:latin typeface="Archivo Black Bold"/>
                </a:rPr>
                <a:t>01</a:t>
              </a:r>
            </a:p>
          </p:txBody>
        </p:sp>
      </p:grpSp>
      <p:grpSp>
        <p:nvGrpSpPr>
          <p:cNvPr id="7" name="Group 7"/>
          <p:cNvGrpSpPr/>
          <p:nvPr/>
        </p:nvGrpSpPr>
        <p:grpSpPr>
          <a:xfrm>
            <a:off x="7656765" y="4664591"/>
            <a:ext cx="763679" cy="764751"/>
            <a:chOff x="0" y="0"/>
            <a:chExt cx="1018238" cy="1019668"/>
          </a:xfrm>
        </p:grpSpPr>
        <p:grpSp>
          <p:nvGrpSpPr>
            <p:cNvPr id="8" name="Group 8"/>
            <p:cNvGrpSpPr/>
            <p:nvPr/>
          </p:nvGrpSpPr>
          <p:grpSpPr>
            <a:xfrm>
              <a:off x="0" y="0"/>
              <a:ext cx="1018238" cy="1019668"/>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76646"/>
              </a:solidFill>
            </p:spPr>
            <p:txBody>
              <a:bodyPr/>
              <a:lstStyle/>
              <a:p>
                <a:endParaRPr lang="en-US"/>
              </a:p>
            </p:txBody>
          </p:sp>
        </p:grpSp>
        <p:sp>
          <p:nvSpPr>
            <p:cNvPr id="10" name="TextBox 10"/>
            <p:cNvSpPr txBox="1"/>
            <p:nvPr/>
          </p:nvSpPr>
          <p:spPr>
            <a:xfrm>
              <a:off x="139106" y="269536"/>
              <a:ext cx="740026" cy="490121"/>
            </a:xfrm>
            <a:prstGeom prst="rect">
              <a:avLst/>
            </a:prstGeom>
          </p:spPr>
          <p:txBody>
            <a:bodyPr lIns="0" tIns="0" rIns="0" bIns="0" rtlCol="0" anchor="t">
              <a:spAutoFit/>
            </a:bodyPr>
            <a:lstStyle/>
            <a:p>
              <a:pPr marL="0" lvl="0" indent="0" algn="ctr">
                <a:lnSpc>
                  <a:spcPts val="2725"/>
                </a:lnSpc>
              </a:pPr>
              <a:r>
                <a:rPr lang="en-US" sz="2477" spc="-74" dirty="0">
                  <a:solidFill>
                    <a:srgbClr val="FFFFFF"/>
                  </a:solidFill>
                  <a:latin typeface="Archivo Black Bold"/>
                </a:rPr>
                <a:t>02</a:t>
              </a:r>
            </a:p>
          </p:txBody>
        </p:sp>
      </p:grpSp>
      <p:grpSp>
        <p:nvGrpSpPr>
          <p:cNvPr id="11" name="Group 11"/>
          <p:cNvGrpSpPr/>
          <p:nvPr/>
        </p:nvGrpSpPr>
        <p:grpSpPr>
          <a:xfrm>
            <a:off x="10789580" y="4580685"/>
            <a:ext cx="763679" cy="854355"/>
            <a:chOff x="0" y="-119472"/>
            <a:chExt cx="1018238" cy="1139140"/>
          </a:xfrm>
        </p:grpSpPr>
        <p:grpSp>
          <p:nvGrpSpPr>
            <p:cNvPr id="12" name="Group 12"/>
            <p:cNvGrpSpPr/>
            <p:nvPr/>
          </p:nvGrpSpPr>
          <p:grpSpPr>
            <a:xfrm>
              <a:off x="0" y="0"/>
              <a:ext cx="1018238" cy="1019668"/>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76646"/>
              </a:solidFill>
            </p:spPr>
            <p:txBody>
              <a:bodyPr/>
              <a:lstStyle/>
              <a:p>
                <a:endParaRPr lang="en-US"/>
              </a:p>
            </p:txBody>
          </p:sp>
        </p:grpSp>
        <p:sp>
          <p:nvSpPr>
            <p:cNvPr id="14" name="TextBox 14"/>
            <p:cNvSpPr txBox="1"/>
            <p:nvPr/>
          </p:nvSpPr>
          <p:spPr>
            <a:xfrm>
              <a:off x="164037" y="-119472"/>
              <a:ext cx="690162" cy="925639"/>
            </a:xfrm>
            <a:prstGeom prst="rect">
              <a:avLst/>
            </a:prstGeom>
          </p:spPr>
          <p:txBody>
            <a:bodyPr wrap="square" lIns="0" tIns="0" rIns="0" bIns="0" rtlCol="0" anchor="t">
              <a:spAutoFit/>
            </a:bodyPr>
            <a:lstStyle/>
            <a:p>
              <a:pPr marL="0" lvl="0" indent="0" algn="ctr">
                <a:lnSpc>
                  <a:spcPts val="2725"/>
                </a:lnSpc>
              </a:pPr>
              <a:endParaRPr lang="en-US" sz="2477" spc="-74" dirty="0">
                <a:solidFill>
                  <a:srgbClr val="FFFFFF"/>
                </a:solidFill>
                <a:latin typeface="Archivo Black Bold"/>
              </a:endParaRPr>
            </a:p>
            <a:p>
              <a:pPr marL="0" lvl="0" indent="0" algn="ctr">
                <a:lnSpc>
                  <a:spcPts val="2725"/>
                </a:lnSpc>
              </a:pPr>
              <a:r>
                <a:rPr lang="en-US" sz="2477" spc="-74" dirty="0">
                  <a:solidFill>
                    <a:srgbClr val="FFFFFF"/>
                  </a:solidFill>
                  <a:latin typeface="Archivo Black Bold"/>
                </a:rPr>
                <a:t>03</a:t>
              </a:r>
            </a:p>
          </p:txBody>
        </p:sp>
      </p:grpSp>
      <p:grpSp>
        <p:nvGrpSpPr>
          <p:cNvPr id="15" name="Group 15"/>
          <p:cNvGrpSpPr/>
          <p:nvPr/>
        </p:nvGrpSpPr>
        <p:grpSpPr>
          <a:xfrm>
            <a:off x="16106432" y="4637361"/>
            <a:ext cx="763679" cy="764751"/>
            <a:chOff x="0" y="0"/>
            <a:chExt cx="1018238" cy="1019668"/>
          </a:xfrm>
        </p:grpSpPr>
        <p:grpSp>
          <p:nvGrpSpPr>
            <p:cNvPr id="16" name="Group 16"/>
            <p:cNvGrpSpPr/>
            <p:nvPr/>
          </p:nvGrpSpPr>
          <p:grpSpPr>
            <a:xfrm>
              <a:off x="0" y="0"/>
              <a:ext cx="1018238" cy="1019668"/>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76646"/>
              </a:solidFill>
            </p:spPr>
            <p:txBody>
              <a:bodyPr/>
              <a:lstStyle/>
              <a:p>
                <a:endParaRPr lang="en-US"/>
              </a:p>
            </p:txBody>
          </p:sp>
        </p:grpSp>
        <p:sp>
          <p:nvSpPr>
            <p:cNvPr id="18" name="TextBox 18"/>
            <p:cNvSpPr txBox="1"/>
            <p:nvPr/>
          </p:nvSpPr>
          <p:spPr>
            <a:xfrm>
              <a:off x="139107" y="269536"/>
              <a:ext cx="740026" cy="463973"/>
            </a:xfrm>
            <a:prstGeom prst="rect">
              <a:avLst/>
            </a:prstGeom>
          </p:spPr>
          <p:txBody>
            <a:bodyPr lIns="0" tIns="0" rIns="0" bIns="0" rtlCol="0" anchor="t">
              <a:spAutoFit/>
            </a:bodyPr>
            <a:lstStyle/>
            <a:p>
              <a:pPr marL="0" lvl="0" indent="0" algn="ctr">
                <a:lnSpc>
                  <a:spcPts val="2725"/>
                </a:lnSpc>
              </a:pPr>
              <a:r>
                <a:rPr lang="en-US" sz="2477" spc="-74" dirty="0">
                  <a:solidFill>
                    <a:srgbClr val="FFFFFF"/>
                  </a:solidFill>
                  <a:latin typeface="Archivo Black Bold"/>
                </a:rPr>
                <a:t>05</a:t>
              </a:r>
            </a:p>
          </p:txBody>
        </p:sp>
      </p:grpSp>
      <p:grpSp>
        <p:nvGrpSpPr>
          <p:cNvPr id="19" name="Group 19"/>
          <p:cNvGrpSpPr/>
          <p:nvPr/>
        </p:nvGrpSpPr>
        <p:grpSpPr>
          <a:xfrm>
            <a:off x="6246007" y="4877184"/>
            <a:ext cx="876915" cy="247918"/>
            <a:chOff x="0" y="0"/>
            <a:chExt cx="1796854" cy="508000"/>
          </a:xfrm>
        </p:grpSpPr>
        <p:sp>
          <p:nvSpPr>
            <p:cNvPr id="20" name="Freeform 20"/>
            <p:cNvSpPr/>
            <p:nvPr/>
          </p:nvSpPr>
          <p:spPr>
            <a:xfrm>
              <a:off x="0" y="215900"/>
              <a:ext cx="1500944" cy="76200"/>
            </a:xfrm>
            <a:custGeom>
              <a:avLst/>
              <a:gdLst/>
              <a:ahLst/>
              <a:cxnLst/>
              <a:rect l="l" t="t" r="r" b="b"/>
              <a:pathLst>
                <a:path w="1500944" h="76200">
                  <a:moveTo>
                    <a:pt x="0" y="0"/>
                  </a:moveTo>
                  <a:lnTo>
                    <a:pt x="1500944" y="0"/>
                  </a:lnTo>
                  <a:lnTo>
                    <a:pt x="1500944" y="76200"/>
                  </a:lnTo>
                  <a:lnTo>
                    <a:pt x="0" y="76200"/>
                  </a:lnTo>
                  <a:close/>
                </a:path>
              </a:pathLst>
            </a:custGeom>
            <a:solidFill>
              <a:srgbClr val="000000"/>
            </a:solidFill>
          </p:spPr>
          <p:txBody>
            <a:bodyPr/>
            <a:lstStyle/>
            <a:p>
              <a:endParaRPr lang="en-US"/>
            </a:p>
          </p:txBody>
        </p:sp>
        <p:sp>
          <p:nvSpPr>
            <p:cNvPr id="21" name="Freeform 21"/>
            <p:cNvSpPr/>
            <p:nvPr/>
          </p:nvSpPr>
          <p:spPr>
            <a:xfrm>
              <a:off x="1422204" y="1270"/>
              <a:ext cx="374650" cy="505460"/>
            </a:xfrm>
            <a:custGeom>
              <a:avLst/>
              <a:gdLst/>
              <a:ahLst/>
              <a:cxnLst/>
              <a:rect l="l" t="t" r="r" b="b"/>
              <a:pathLst>
                <a:path w="374650" h="505460">
                  <a:moveTo>
                    <a:pt x="0" y="505460"/>
                  </a:moveTo>
                  <a:lnTo>
                    <a:pt x="0" y="0"/>
                  </a:lnTo>
                  <a:lnTo>
                    <a:pt x="374650" y="252730"/>
                  </a:lnTo>
                  <a:close/>
                </a:path>
              </a:pathLst>
            </a:custGeom>
            <a:solidFill>
              <a:srgbClr val="000000"/>
            </a:solidFill>
          </p:spPr>
          <p:txBody>
            <a:bodyPr/>
            <a:lstStyle/>
            <a:p>
              <a:endParaRPr lang="en-US"/>
            </a:p>
          </p:txBody>
        </p:sp>
      </p:grpSp>
      <p:sp>
        <p:nvSpPr>
          <p:cNvPr id="22" name="TextBox 22"/>
          <p:cNvSpPr txBox="1"/>
          <p:nvPr/>
        </p:nvSpPr>
        <p:spPr>
          <a:xfrm>
            <a:off x="3390279" y="6158591"/>
            <a:ext cx="2882936" cy="1357551"/>
          </a:xfrm>
          <a:prstGeom prst="rect">
            <a:avLst/>
          </a:prstGeom>
        </p:spPr>
        <p:txBody>
          <a:bodyPr lIns="0" tIns="0" rIns="0" bIns="0" rtlCol="0" anchor="t">
            <a:spAutoFit/>
          </a:bodyPr>
          <a:lstStyle/>
          <a:p>
            <a:pPr algn="ctr">
              <a:lnSpc>
                <a:spcPts val="3640"/>
              </a:lnSpc>
            </a:pPr>
            <a:r>
              <a:rPr lang="en-US" sz="2600" dirty="0">
                <a:solidFill>
                  <a:srgbClr val="000000"/>
                </a:solidFill>
                <a:latin typeface="Archivo Black"/>
              </a:rPr>
              <a:t>APPLICATIONS DUE</a:t>
            </a:r>
          </a:p>
          <a:p>
            <a:pPr algn="ctr">
              <a:lnSpc>
                <a:spcPts val="3640"/>
              </a:lnSpc>
            </a:pPr>
            <a:r>
              <a:rPr lang="en-US" sz="2600" b="1" dirty="0">
                <a:solidFill>
                  <a:srgbClr val="000000"/>
                </a:solidFill>
                <a:latin typeface="+mj-lt"/>
              </a:rPr>
              <a:t>OCTOBER 10</a:t>
            </a:r>
          </a:p>
        </p:txBody>
      </p:sp>
      <p:sp>
        <p:nvSpPr>
          <p:cNvPr id="23" name="TextBox 23"/>
          <p:cNvSpPr txBox="1"/>
          <p:nvPr/>
        </p:nvSpPr>
        <p:spPr>
          <a:xfrm>
            <a:off x="6509661" y="6067566"/>
            <a:ext cx="3308425" cy="2280881"/>
          </a:xfrm>
          <a:prstGeom prst="rect">
            <a:avLst/>
          </a:prstGeom>
        </p:spPr>
        <p:txBody>
          <a:bodyPr wrap="square" lIns="0" tIns="0" rIns="0" bIns="0" rtlCol="0" anchor="t">
            <a:spAutoFit/>
          </a:bodyPr>
          <a:lstStyle/>
          <a:p>
            <a:pPr algn="ctr">
              <a:lnSpc>
                <a:spcPts val="3640"/>
              </a:lnSpc>
            </a:pPr>
            <a:r>
              <a:rPr lang="en-US" sz="2600" dirty="0">
                <a:solidFill>
                  <a:srgbClr val="000000"/>
                </a:solidFill>
                <a:latin typeface="Archivo Black"/>
              </a:rPr>
              <a:t>Semi-Finalists INTERVIEWS and BRAINSTORMING SESSION</a:t>
            </a:r>
          </a:p>
          <a:p>
            <a:pPr algn="ctr">
              <a:lnSpc>
                <a:spcPts val="3640"/>
              </a:lnSpc>
            </a:pPr>
            <a:r>
              <a:rPr lang="en-US" sz="2600" b="1" dirty="0">
                <a:solidFill>
                  <a:srgbClr val="000000"/>
                </a:solidFill>
                <a:latin typeface="+mj-lt"/>
              </a:rPr>
              <a:t>OCTOBER/NOVEMBER</a:t>
            </a:r>
          </a:p>
        </p:txBody>
      </p:sp>
      <p:sp>
        <p:nvSpPr>
          <p:cNvPr id="24" name="TextBox 24"/>
          <p:cNvSpPr txBox="1"/>
          <p:nvPr/>
        </p:nvSpPr>
        <p:spPr>
          <a:xfrm>
            <a:off x="12438945" y="6144110"/>
            <a:ext cx="2580436" cy="895886"/>
          </a:xfrm>
          <a:prstGeom prst="rect">
            <a:avLst/>
          </a:prstGeom>
        </p:spPr>
        <p:txBody>
          <a:bodyPr wrap="square" lIns="0" tIns="0" rIns="0" bIns="0" rtlCol="0" anchor="t">
            <a:spAutoFit/>
          </a:bodyPr>
          <a:lstStyle/>
          <a:p>
            <a:pPr algn="ctr">
              <a:lnSpc>
                <a:spcPts val="3640"/>
              </a:lnSpc>
            </a:pPr>
            <a:r>
              <a:rPr lang="en-US" sz="2600" dirty="0">
                <a:solidFill>
                  <a:srgbClr val="000000"/>
                </a:solidFill>
                <a:latin typeface="Archivo Black"/>
              </a:rPr>
              <a:t>SELECTION</a:t>
            </a:r>
          </a:p>
          <a:p>
            <a:pPr algn="ctr">
              <a:lnSpc>
                <a:spcPts val="3640"/>
              </a:lnSpc>
            </a:pPr>
            <a:r>
              <a:rPr lang="en-US" sz="2600" b="1" dirty="0">
                <a:solidFill>
                  <a:srgbClr val="000000"/>
                </a:solidFill>
                <a:latin typeface="+mj-lt"/>
              </a:rPr>
              <a:t>DECEMBER</a:t>
            </a:r>
          </a:p>
        </p:txBody>
      </p:sp>
      <p:sp>
        <p:nvSpPr>
          <p:cNvPr id="25" name="TextBox 25"/>
          <p:cNvSpPr txBox="1"/>
          <p:nvPr/>
        </p:nvSpPr>
        <p:spPr>
          <a:xfrm>
            <a:off x="14993346" y="6137462"/>
            <a:ext cx="2989853" cy="1357551"/>
          </a:xfrm>
          <a:prstGeom prst="rect">
            <a:avLst/>
          </a:prstGeom>
        </p:spPr>
        <p:txBody>
          <a:bodyPr wrap="square" lIns="0" tIns="0" rIns="0" bIns="0" rtlCol="0" anchor="t">
            <a:spAutoFit/>
          </a:bodyPr>
          <a:lstStyle/>
          <a:p>
            <a:pPr algn="ctr">
              <a:lnSpc>
                <a:spcPts val="3640"/>
              </a:lnSpc>
            </a:pPr>
            <a:r>
              <a:rPr lang="en-US" sz="2600" dirty="0">
                <a:solidFill>
                  <a:srgbClr val="000000"/>
                </a:solidFill>
                <a:latin typeface="Archivo Black"/>
              </a:rPr>
              <a:t>APPOINTMENTSBEGIN</a:t>
            </a:r>
          </a:p>
          <a:p>
            <a:pPr algn="ctr">
              <a:lnSpc>
                <a:spcPts val="3640"/>
              </a:lnSpc>
            </a:pPr>
            <a:r>
              <a:rPr lang="en-US" sz="2600" b="1" dirty="0">
                <a:solidFill>
                  <a:srgbClr val="000000"/>
                </a:solidFill>
                <a:latin typeface="+mj-lt"/>
              </a:rPr>
              <a:t>JANUARY 1, 2025</a:t>
            </a:r>
          </a:p>
        </p:txBody>
      </p:sp>
      <p:grpSp>
        <p:nvGrpSpPr>
          <p:cNvPr id="26" name="Group 26"/>
          <p:cNvGrpSpPr/>
          <p:nvPr/>
        </p:nvGrpSpPr>
        <p:grpSpPr>
          <a:xfrm>
            <a:off x="14666720" y="4923008"/>
            <a:ext cx="876915" cy="247918"/>
            <a:chOff x="0" y="0"/>
            <a:chExt cx="1796854" cy="508000"/>
          </a:xfrm>
        </p:grpSpPr>
        <p:sp>
          <p:nvSpPr>
            <p:cNvPr id="27" name="Freeform 27"/>
            <p:cNvSpPr/>
            <p:nvPr/>
          </p:nvSpPr>
          <p:spPr>
            <a:xfrm>
              <a:off x="0" y="215900"/>
              <a:ext cx="1500944" cy="76200"/>
            </a:xfrm>
            <a:custGeom>
              <a:avLst/>
              <a:gdLst/>
              <a:ahLst/>
              <a:cxnLst/>
              <a:rect l="l" t="t" r="r" b="b"/>
              <a:pathLst>
                <a:path w="1500944" h="76200">
                  <a:moveTo>
                    <a:pt x="0" y="0"/>
                  </a:moveTo>
                  <a:lnTo>
                    <a:pt x="1500944" y="0"/>
                  </a:lnTo>
                  <a:lnTo>
                    <a:pt x="1500944" y="76200"/>
                  </a:lnTo>
                  <a:lnTo>
                    <a:pt x="0" y="76200"/>
                  </a:lnTo>
                  <a:close/>
                </a:path>
              </a:pathLst>
            </a:custGeom>
            <a:solidFill>
              <a:srgbClr val="000000"/>
            </a:solidFill>
          </p:spPr>
          <p:txBody>
            <a:bodyPr/>
            <a:lstStyle/>
            <a:p>
              <a:endParaRPr lang="en-US"/>
            </a:p>
          </p:txBody>
        </p:sp>
        <p:sp>
          <p:nvSpPr>
            <p:cNvPr id="28" name="Freeform 28"/>
            <p:cNvSpPr/>
            <p:nvPr/>
          </p:nvSpPr>
          <p:spPr>
            <a:xfrm>
              <a:off x="1422204" y="1270"/>
              <a:ext cx="374650" cy="505460"/>
            </a:xfrm>
            <a:custGeom>
              <a:avLst/>
              <a:gdLst/>
              <a:ahLst/>
              <a:cxnLst/>
              <a:rect l="l" t="t" r="r" b="b"/>
              <a:pathLst>
                <a:path w="374650" h="505460">
                  <a:moveTo>
                    <a:pt x="0" y="505460"/>
                  </a:moveTo>
                  <a:lnTo>
                    <a:pt x="0" y="0"/>
                  </a:lnTo>
                  <a:lnTo>
                    <a:pt x="374650" y="252730"/>
                  </a:lnTo>
                  <a:close/>
                </a:path>
              </a:pathLst>
            </a:custGeom>
            <a:solidFill>
              <a:srgbClr val="000000"/>
            </a:solidFill>
          </p:spPr>
          <p:txBody>
            <a:bodyPr/>
            <a:lstStyle/>
            <a:p>
              <a:endParaRPr lang="en-US"/>
            </a:p>
          </p:txBody>
        </p:sp>
      </p:grpSp>
      <p:grpSp>
        <p:nvGrpSpPr>
          <p:cNvPr id="29" name="Group 29"/>
          <p:cNvGrpSpPr/>
          <p:nvPr/>
        </p:nvGrpSpPr>
        <p:grpSpPr>
          <a:xfrm>
            <a:off x="1548541" y="4570624"/>
            <a:ext cx="763679" cy="764751"/>
            <a:chOff x="0" y="0"/>
            <a:chExt cx="1018238" cy="1019668"/>
          </a:xfrm>
        </p:grpSpPr>
        <p:grpSp>
          <p:nvGrpSpPr>
            <p:cNvPr id="30" name="Group 30"/>
            <p:cNvGrpSpPr/>
            <p:nvPr/>
          </p:nvGrpSpPr>
          <p:grpSpPr>
            <a:xfrm>
              <a:off x="0" y="0"/>
              <a:ext cx="1018238" cy="1019668"/>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76646"/>
              </a:solidFill>
            </p:spPr>
            <p:txBody>
              <a:bodyPr/>
              <a:lstStyle/>
              <a:p>
                <a:endParaRPr lang="en-US"/>
              </a:p>
            </p:txBody>
          </p:sp>
        </p:grpSp>
        <p:sp>
          <p:nvSpPr>
            <p:cNvPr id="32" name="TextBox 32"/>
            <p:cNvSpPr txBox="1"/>
            <p:nvPr/>
          </p:nvSpPr>
          <p:spPr>
            <a:xfrm>
              <a:off x="139106" y="269536"/>
              <a:ext cx="740026" cy="490121"/>
            </a:xfrm>
            <a:prstGeom prst="rect">
              <a:avLst/>
            </a:prstGeom>
          </p:spPr>
          <p:txBody>
            <a:bodyPr lIns="0" tIns="0" rIns="0" bIns="0" rtlCol="0" anchor="t">
              <a:spAutoFit/>
            </a:bodyPr>
            <a:lstStyle/>
            <a:p>
              <a:pPr marL="0" lvl="0" indent="0" algn="ctr">
                <a:lnSpc>
                  <a:spcPts val="2725"/>
                </a:lnSpc>
              </a:pPr>
              <a:r>
                <a:rPr lang="en-US" sz="2477" spc="-74">
                  <a:solidFill>
                    <a:srgbClr val="FFFFFF"/>
                  </a:solidFill>
                  <a:latin typeface="Archivo Black Bold"/>
                </a:rPr>
                <a:t>00</a:t>
              </a:r>
            </a:p>
          </p:txBody>
        </p:sp>
      </p:grpSp>
      <p:sp>
        <p:nvSpPr>
          <p:cNvPr id="33" name="TextBox 33"/>
          <p:cNvSpPr txBox="1"/>
          <p:nvPr/>
        </p:nvSpPr>
        <p:spPr>
          <a:xfrm>
            <a:off x="488912" y="6132266"/>
            <a:ext cx="2882936" cy="1362232"/>
          </a:xfrm>
          <a:prstGeom prst="rect">
            <a:avLst/>
          </a:prstGeom>
        </p:spPr>
        <p:txBody>
          <a:bodyPr lIns="0" tIns="0" rIns="0" bIns="0" rtlCol="0" anchor="t">
            <a:spAutoFit/>
          </a:bodyPr>
          <a:lstStyle/>
          <a:p>
            <a:pPr algn="ctr">
              <a:lnSpc>
                <a:spcPts val="3640"/>
              </a:lnSpc>
              <a:spcBef>
                <a:spcPct val="0"/>
              </a:spcBef>
            </a:pPr>
            <a:r>
              <a:rPr lang="en-US" sz="2600" dirty="0">
                <a:solidFill>
                  <a:srgbClr val="000000"/>
                </a:solidFill>
                <a:latin typeface="Archivo Black Bold"/>
              </a:rPr>
              <a:t>INFORMATION SESSIONS</a:t>
            </a:r>
          </a:p>
          <a:p>
            <a:pPr algn="ctr">
              <a:lnSpc>
                <a:spcPts val="3640"/>
              </a:lnSpc>
              <a:spcBef>
                <a:spcPct val="0"/>
              </a:spcBef>
            </a:pPr>
            <a:r>
              <a:rPr lang="en-US" sz="2600" b="1" dirty="0">
                <a:solidFill>
                  <a:srgbClr val="000000"/>
                </a:solidFill>
                <a:latin typeface="+mj-lt"/>
              </a:rPr>
              <a:t>SEPTEMBER</a:t>
            </a:r>
          </a:p>
        </p:txBody>
      </p:sp>
      <p:grpSp>
        <p:nvGrpSpPr>
          <p:cNvPr id="34" name="Group 34"/>
          <p:cNvGrpSpPr/>
          <p:nvPr/>
        </p:nvGrpSpPr>
        <p:grpSpPr>
          <a:xfrm>
            <a:off x="9440303" y="4924868"/>
            <a:ext cx="876915" cy="246678"/>
            <a:chOff x="0" y="1270"/>
            <a:chExt cx="1796854" cy="505460"/>
          </a:xfrm>
        </p:grpSpPr>
        <p:sp>
          <p:nvSpPr>
            <p:cNvPr id="35" name="Freeform 35"/>
            <p:cNvSpPr/>
            <p:nvPr/>
          </p:nvSpPr>
          <p:spPr>
            <a:xfrm>
              <a:off x="0" y="215900"/>
              <a:ext cx="1500944" cy="76201"/>
            </a:xfrm>
            <a:custGeom>
              <a:avLst/>
              <a:gdLst/>
              <a:ahLst/>
              <a:cxnLst/>
              <a:rect l="l" t="t" r="r" b="b"/>
              <a:pathLst>
                <a:path w="1500944" h="76200">
                  <a:moveTo>
                    <a:pt x="0" y="0"/>
                  </a:moveTo>
                  <a:lnTo>
                    <a:pt x="1500944" y="0"/>
                  </a:lnTo>
                  <a:lnTo>
                    <a:pt x="1500944" y="76200"/>
                  </a:lnTo>
                  <a:lnTo>
                    <a:pt x="0" y="76200"/>
                  </a:lnTo>
                  <a:close/>
                </a:path>
              </a:pathLst>
            </a:custGeom>
            <a:solidFill>
              <a:srgbClr val="000000"/>
            </a:solidFill>
          </p:spPr>
          <p:txBody>
            <a:bodyPr/>
            <a:lstStyle/>
            <a:p>
              <a:endParaRPr lang="en-US" dirty="0"/>
            </a:p>
          </p:txBody>
        </p:sp>
        <p:sp>
          <p:nvSpPr>
            <p:cNvPr id="36" name="Freeform 36"/>
            <p:cNvSpPr/>
            <p:nvPr/>
          </p:nvSpPr>
          <p:spPr>
            <a:xfrm>
              <a:off x="1422204" y="1270"/>
              <a:ext cx="374650" cy="505460"/>
            </a:xfrm>
            <a:custGeom>
              <a:avLst/>
              <a:gdLst/>
              <a:ahLst/>
              <a:cxnLst/>
              <a:rect l="l" t="t" r="r" b="b"/>
              <a:pathLst>
                <a:path w="374650" h="505460">
                  <a:moveTo>
                    <a:pt x="0" y="505460"/>
                  </a:moveTo>
                  <a:lnTo>
                    <a:pt x="0" y="0"/>
                  </a:lnTo>
                  <a:lnTo>
                    <a:pt x="374650" y="252730"/>
                  </a:lnTo>
                  <a:close/>
                </a:path>
              </a:pathLst>
            </a:custGeom>
            <a:solidFill>
              <a:srgbClr val="000000"/>
            </a:solidFill>
          </p:spPr>
          <p:txBody>
            <a:bodyPr/>
            <a:lstStyle/>
            <a:p>
              <a:endParaRPr lang="en-US"/>
            </a:p>
          </p:txBody>
        </p:sp>
      </p:grpSp>
      <p:grpSp>
        <p:nvGrpSpPr>
          <p:cNvPr id="37" name="Group 37"/>
          <p:cNvGrpSpPr/>
          <p:nvPr/>
        </p:nvGrpSpPr>
        <p:grpSpPr>
          <a:xfrm>
            <a:off x="2687163" y="4829040"/>
            <a:ext cx="876915" cy="247918"/>
            <a:chOff x="0" y="0"/>
            <a:chExt cx="1796854" cy="508000"/>
          </a:xfrm>
        </p:grpSpPr>
        <p:sp>
          <p:nvSpPr>
            <p:cNvPr id="38" name="Freeform 38"/>
            <p:cNvSpPr/>
            <p:nvPr/>
          </p:nvSpPr>
          <p:spPr>
            <a:xfrm>
              <a:off x="0" y="215900"/>
              <a:ext cx="1500944" cy="76200"/>
            </a:xfrm>
            <a:custGeom>
              <a:avLst/>
              <a:gdLst/>
              <a:ahLst/>
              <a:cxnLst/>
              <a:rect l="l" t="t" r="r" b="b"/>
              <a:pathLst>
                <a:path w="1500944" h="76200">
                  <a:moveTo>
                    <a:pt x="0" y="0"/>
                  </a:moveTo>
                  <a:lnTo>
                    <a:pt x="1500944" y="0"/>
                  </a:lnTo>
                  <a:lnTo>
                    <a:pt x="1500944" y="76200"/>
                  </a:lnTo>
                  <a:lnTo>
                    <a:pt x="0" y="76200"/>
                  </a:lnTo>
                  <a:close/>
                </a:path>
              </a:pathLst>
            </a:custGeom>
            <a:solidFill>
              <a:srgbClr val="000000"/>
            </a:solidFill>
          </p:spPr>
          <p:txBody>
            <a:bodyPr/>
            <a:lstStyle/>
            <a:p>
              <a:endParaRPr lang="en-US"/>
            </a:p>
          </p:txBody>
        </p:sp>
        <p:sp>
          <p:nvSpPr>
            <p:cNvPr id="39" name="Freeform 39"/>
            <p:cNvSpPr/>
            <p:nvPr/>
          </p:nvSpPr>
          <p:spPr>
            <a:xfrm>
              <a:off x="1422204" y="1270"/>
              <a:ext cx="374650" cy="505460"/>
            </a:xfrm>
            <a:custGeom>
              <a:avLst/>
              <a:gdLst/>
              <a:ahLst/>
              <a:cxnLst/>
              <a:rect l="l" t="t" r="r" b="b"/>
              <a:pathLst>
                <a:path w="374650" h="505460">
                  <a:moveTo>
                    <a:pt x="0" y="505460"/>
                  </a:moveTo>
                  <a:lnTo>
                    <a:pt x="0" y="0"/>
                  </a:lnTo>
                  <a:lnTo>
                    <a:pt x="374650" y="252730"/>
                  </a:lnTo>
                  <a:close/>
                </a:path>
              </a:pathLst>
            </a:custGeom>
            <a:solidFill>
              <a:srgbClr val="000000"/>
            </a:solidFill>
          </p:spPr>
          <p:txBody>
            <a:bodyPr/>
            <a:lstStyle/>
            <a:p>
              <a:endParaRPr lang="en-US"/>
            </a:p>
          </p:txBody>
        </p:sp>
      </p:grpSp>
      <p:grpSp>
        <p:nvGrpSpPr>
          <p:cNvPr id="40" name="Group 11">
            <a:extLst>
              <a:ext uri="{FF2B5EF4-FFF2-40B4-BE49-F238E27FC236}">
                <a16:creationId xmlns:a16="http://schemas.microsoft.com/office/drawing/2014/main" id="{9BAAE3FD-FEBB-DD5A-F212-7729B38C356D}"/>
              </a:ext>
            </a:extLst>
          </p:cNvPr>
          <p:cNvGrpSpPr/>
          <p:nvPr/>
        </p:nvGrpSpPr>
        <p:grpSpPr>
          <a:xfrm>
            <a:off x="13383614" y="4645997"/>
            <a:ext cx="763679" cy="764751"/>
            <a:chOff x="0" y="0"/>
            <a:chExt cx="1018238" cy="1019668"/>
          </a:xfrm>
        </p:grpSpPr>
        <p:grpSp>
          <p:nvGrpSpPr>
            <p:cNvPr id="41" name="Group 12">
              <a:extLst>
                <a:ext uri="{FF2B5EF4-FFF2-40B4-BE49-F238E27FC236}">
                  <a16:creationId xmlns:a16="http://schemas.microsoft.com/office/drawing/2014/main" id="{3AD8E6A2-E797-289B-FD26-38788D3C7BC6}"/>
                </a:ext>
              </a:extLst>
            </p:cNvPr>
            <p:cNvGrpSpPr/>
            <p:nvPr/>
          </p:nvGrpSpPr>
          <p:grpSpPr>
            <a:xfrm>
              <a:off x="0" y="0"/>
              <a:ext cx="1018238" cy="1019668"/>
              <a:chOff x="0" y="0"/>
              <a:chExt cx="6350000" cy="6350000"/>
            </a:xfrm>
          </p:grpSpPr>
          <p:sp>
            <p:nvSpPr>
              <p:cNvPr id="43" name="Freeform 13">
                <a:extLst>
                  <a:ext uri="{FF2B5EF4-FFF2-40B4-BE49-F238E27FC236}">
                    <a16:creationId xmlns:a16="http://schemas.microsoft.com/office/drawing/2014/main" id="{F279E7AE-9F24-2DFF-A374-CFEEE8A4766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76646"/>
              </a:solidFill>
            </p:spPr>
            <p:txBody>
              <a:bodyPr/>
              <a:lstStyle/>
              <a:p>
                <a:endParaRPr lang="en-US"/>
              </a:p>
            </p:txBody>
          </p:sp>
        </p:grpSp>
        <p:sp>
          <p:nvSpPr>
            <p:cNvPr id="42" name="TextBox 14">
              <a:extLst>
                <a:ext uri="{FF2B5EF4-FFF2-40B4-BE49-F238E27FC236}">
                  <a16:creationId xmlns:a16="http://schemas.microsoft.com/office/drawing/2014/main" id="{47C23806-753B-1C1C-52AB-9BF1BCA039FA}"/>
                </a:ext>
              </a:extLst>
            </p:cNvPr>
            <p:cNvSpPr txBox="1"/>
            <p:nvPr/>
          </p:nvSpPr>
          <p:spPr>
            <a:xfrm>
              <a:off x="139107" y="269536"/>
              <a:ext cx="740026" cy="463973"/>
            </a:xfrm>
            <a:prstGeom prst="rect">
              <a:avLst/>
            </a:prstGeom>
          </p:spPr>
          <p:txBody>
            <a:bodyPr lIns="0" tIns="0" rIns="0" bIns="0" rtlCol="0" anchor="t">
              <a:spAutoFit/>
            </a:bodyPr>
            <a:lstStyle/>
            <a:p>
              <a:pPr marL="0" lvl="0" indent="0" algn="ctr">
                <a:lnSpc>
                  <a:spcPts val="2725"/>
                </a:lnSpc>
              </a:pPr>
              <a:r>
                <a:rPr lang="en-US" sz="2477" spc="-74" dirty="0">
                  <a:solidFill>
                    <a:srgbClr val="FFFFFF"/>
                  </a:solidFill>
                  <a:latin typeface="Archivo Black Bold"/>
                </a:rPr>
                <a:t>04</a:t>
              </a:r>
            </a:p>
          </p:txBody>
        </p:sp>
      </p:grpSp>
      <p:grpSp>
        <p:nvGrpSpPr>
          <p:cNvPr id="44" name="Group 26">
            <a:extLst>
              <a:ext uri="{FF2B5EF4-FFF2-40B4-BE49-F238E27FC236}">
                <a16:creationId xmlns:a16="http://schemas.microsoft.com/office/drawing/2014/main" id="{B5C3F4C2-DEE7-3ADC-B28F-DF90B2E80D1D}"/>
              </a:ext>
            </a:extLst>
          </p:cNvPr>
          <p:cNvGrpSpPr/>
          <p:nvPr/>
        </p:nvGrpSpPr>
        <p:grpSpPr>
          <a:xfrm>
            <a:off x="11957746" y="5028992"/>
            <a:ext cx="876915" cy="247918"/>
            <a:chOff x="0" y="0"/>
            <a:chExt cx="1796854" cy="508000"/>
          </a:xfrm>
        </p:grpSpPr>
        <p:sp>
          <p:nvSpPr>
            <p:cNvPr id="45" name="Freeform 27">
              <a:extLst>
                <a:ext uri="{FF2B5EF4-FFF2-40B4-BE49-F238E27FC236}">
                  <a16:creationId xmlns:a16="http://schemas.microsoft.com/office/drawing/2014/main" id="{B194D68A-40E5-D560-15F2-B5DB6A8F36EF}"/>
                </a:ext>
              </a:extLst>
            </p:cNvPr>
            <p:cNvSpPr/>
            <p:nvPr/>
          </p:nvSpPr>
          <p:spPr>
            <a:xfrm>
              <a:off x="0" y="215900"/>
              <a:ext cx="1500944" cy="76200"/>
            </a:xfrm>
            <a:custGeom>
              <a:avLst/>
              <a:gdLst/>
              <a:ahLst/>
              <a:cxnLst/>
              <a:rect l="l" t="t" r="r" b="b"/>
              <a:pathLst>
                <a:path w="1500944" h="76200">
                  <a:moveTo>
                    <a:pt x="0" y="0"/>
                  </a:moveTo>
                  <a:lnTo>
                    <a:pt x="1500944" y="0"/>
                  </a:lnTo>
                  <a:lnTo>
                    <a:pt x="1500944" y="76200"/>
                  </a:lnTo>
                  <a:lnTo>
                    <a:pt x="0" y="76200"/>
                  </a:lnTo>
                  <a:close/>
                </a:path>
              </a:pathLst>
            </a:custGeom>
            <a:solidFill>
              <a:srgbClr val="000000"/>
            </a:solidFill>
          </p:spPr>
          <p:txBody>
            <a:bodyPr/>
            <a:lstStyle/>
            <a:p>
              <a:endParaRPr lang="en-US"/>
            </a:p>
          </p:txBody>
        </p:sp>
        <p:sp>
          <p:nvSpPr>
            <p:cNvPr id="46" name="Freeform 28">
              <a:extLst>
                <a:ext uri="{FF2B5EF4-FFF2-40B4-BE49-F238E27FC236}">
                  <a16:creationId xmlns:a16="http://schemas.microsoft.com/office/drawing/2014/main" id="{BAA8F1D4-4051-06B2-0BC2-C0B614887FCC}"/>
                </a:ext>
              </a:extLst>
            </p:cNvPr>
            <p:cNvSpPr/>
            <p:nvPr/>
          </p:nvSpPr>
          <p:spPr>
            <a:xfrm>
              <a:off x="1422204" y="1270"/>
              <a:ext cx="374650" cy="505460"/>
            </a:xfrm>
            <a:custGeom>
              <a:avLst/>
              <a:gdLst/>
              <a:ahLst/>
              <a:cxnLst/>
              <a:rect l="l" t="t" r="r" b="b"/>
              <a:pathLst>
                <a:path w="374650" h="505460">
                  <a:moveTo>
                    <a:pt x="0" y="505460"/>
                  </a:moveTo>
                  <a:lnTo>
                    <a:pt x="0" y="0"/>
                  </a:lnTo>
                  <a:lnTo>
                    <a:pt x="374650" y="252730"/>
                  </a:lnTo>
                  <a:close/>
                </a:path>
              </a:pathLst>
            </a:custGeom>
            <a:solidFill>
              <a:srgbClr val="000000"/>
            </a:solidFill>
          </p:spPr>
          <p:txBody>
            <a:bodyPr/>
            <a:lstStyle/>
            <a:p>
              <a:endParaRPr lang="en-US"/>
            </a:p>
          </p:txBody>
        </p:sp>
      </p:grpSp>
      <p:sp>
        <p:nvSpPr>
          <p:cNvPr id="47" name="TextBox 24">
            <a:extLst>
              <a:ext uri="{FF2B5EF4-FFF2-40B4-BE49-F238E27FC236}">
                <a16:creationId xmlns:a16="http://schemas.microsoft.com/office/drawing/2014/main" id="{5CD204E4-3D2A-B623-0298-D5450ECE01BC}"/>
              </a:ext>
            </a:extLst>
          </p:cNvPr>
          <p:cNvSpPr txBox="1"/>
          <p:nvPr/>
        </p:nvSpPr>
        <p:spPr>
          <a:xfrm>
            <a:off x="9884543" y="6124624"/>
            <a:ext cx="2580436" cy="1357551"/>
          </a:xfrm>
          <a:prstGeom prst="rect">
            <a:avLst/>
          </a:prstGeom>
        </p:spPr>
        <p:txBody>
          <a:bodyPr wrap="square" lIns="0" tIns="0" rIns="0" bIns="0" rtlCol="0" anchor="t">
            <a:spAutoFit/>
          </a:bodyPr>
          <a:lstStyle/>
          <a:p>
            <a:pPr algn="ctr">
              <a:lnSpc>
                <a:spcPts val="3640"/>
              </a:lnSpc>
            </a:pPr>
            <a:r>
              <a:rPr lang="en-US" sz="2600" dirty="0">
                <a:solidFill>
                  <a:srgbClr val="000000"/>
                </a:solidFill>
                <a:latin typeface="Archivo Black"/>
              </a:rPr>
              <a:t>Finalists INTERVIEWS</a:t>
            </a:r>
          </a:p>
          <a:p>
            <a:pPr algn="ctr">
              <a:lnSpc>
                <a:spcPts val="3640"/>
              </a:lnSpc>
            </a:pPr>
            <a:r>
              <a:rPr lang="en-US" sz="2600" b="1" dirty="0">
                <a:solidFill>
                  <a:srgbClr val="000000"/>
                </a:solidFill>
                <a:latin typeface="+mj-lt"/>
              </a:rPr>
              <a:t>NOVEMBER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257800" y="6862756"/>
            <a:ext cx="7772400" cy="838200"/>
          </a:xfrm>
        </p:spPr>
        <p:txBody>
          <a:bodyPr>
            <a:normAutofit fontScale="90000"/>
          </a:bodyPr>
          <a:lstStyle/>
          <a:p>
            <a:pPr algn="l"/>
            <a:r>
              <a:rPr lang="en-US" sz="7200" b="1" dirty="0">
                <a:solidFill>
                  <a:srgbClr val="B96645"/>
                </a:solidFill>
                <a:latin typeface="League Spartan" panose="020B0604020202020204" charset="0"/>
              </a:rPr>
              <a:t>FIND OUT MORE</a:t>
            </a:r>
          </a:p>
        </p:txBody>
      </p:sp>
      <p:sp>
        <p:nvSpPr>
          <p:cNvPr id="3" name="Content Placeholder 2"/>
          <p:cNvSpPr>
            <a:spLocks noGrp="1"/>
          </p:cNvSpPr>
          <p:nvPr>
            <p:ph idx="1"/>
          </p:nvPr>
        </p:nvSpPr>
        <p:spPr>
          <a:xfrm>
            <a:off x="5791200" y="7772398"/>
            <a:ext cx="6705600" cy="2247901"/>
          </a:xfrm>
        </p:spPr>
        <p:txBody>
          <a:bodyPr>
            <a:normAutofit fontScale="85000" lnSpcReduction="20000"/>
          </a:bodyPr>
          <a:lstStyle/>
          <a:p>
            <a:r>
              <a:rPr lang="en-US" dirty="0"/>
              <a:t>go.uth.edu/innovation</a:t>
            </a:r>
          </a:p>
          <a:p>
            <a:r>
              <a:rPr lang="en-US" dirty="0">
                <a:hlinkClick r:id="rId4"/>
              </a:rPr>
              <a:t>cpritfellowships@uth.tmc.edu</a:t>
            </a:r>
            <a:endParaRPr lang="en-US" dirty="0"/>
          </a:p>
          <a:p>
            <a:r>
              <a:rPr lang="en-US" dirty="0">
                <a:hlinkClick r:id="rId5"/>
              </a:rPr>
              <a:t>patricia.d.mullen@uth.tmc.edu</a:t>
            </a:r>
            <a:r>
              <a:rPr lang="en-US" dirty="0"/>
              <a:t> (SPH)</a:t>
            </a:r>
          </a:p>
          <a:p>
            <a:r>
              <a:rPr lang="en-US" dirty="0">
                <a:hlinkClick r:id="rId6"/>
              </a:rPr>
              <a:t>daniel.harrington@uth.tmc.edu</a:t>
            </a:r>
            <a:r>
              <a:rPr lang="en-US" dirty="0"/>
              <a:t> (GSBS)</a:t>
            </a:r>
          </a:p>
          <a:p>
            <a:r>
              <a:rPr lang="en-US" dirty="0">
                <a:hlinkClick r:id="rId7"/>
              </a:rPr>
              <a:t>sahiti.myneni@uth.tmc.edu</a:t>
            </a:r>
            <a:r>
              <a:rPr lang="en-US" dirty="0"/>
              <a:t> (SBMI)</a:t>
            </a:r>
          </a:p>
          <a:p>
            <a:endParaRPr lang="en-US" dirty="0"/>
          </a:p>
          <a:p>
            <a:endParaRPr lang="en-US" dirty="0"/>
          </a:p>
        </p:txBody>
      </p:sp>
      <p:pic>
        <p:nvPicPr>
          <p:cNvPr id="6" name="Picture 5">
            <a:extLst>
              <a:ext uri="{FF2B5EF4-FFF2-40B4-BE49-F238E27FC236}">
                <a16:creationId xmlns:a16="http://schemas.microsoft.com/office/drawing/2014/main" id="{B31E88A7-E735-4524-9FE0-13949D27A9CE}"/>
              </a:ext>
            </a:extLst>
          </p:cNvPr>
          <p:cNvPicPr>
            <a:picLocks noChangeAspect="1"/>
          </p:cNvPicPr>
          <p:nvPr/>
        </p:nvPicPr>
        <p:blipFill>
          <a:blip r:embed="rId8"/>
          <a:stretch>
            <a:fillRect/>
          </a:stretch>
        </p:blipFill>
        <p:spPr>
          <a:xfrm>
            <a:off x="6248400" y="1562088"/>
            <a:ext cx="4629150" cy="4505325"/>
          </a:xfrm>
          <a:prstGeom prst="rect">
            <a:avLst/>
          </a:prstGeom>
        </p:spPr>
      </p:pic>
    </p:spTree>
    <p:extLst>
      <p:ext uri="{BB962C8B-B14F-4D97-AF65-F5344CB8AC3E}">
        <p14:creationId xmlns:p14="http://schemas.microsoft.com/office/powerpoint/2010/main" val="299852672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96645"/>
        </a:solidFill>
        <a:effectLst/>
      </p:bgPr>
    </p:bg>
    <p:spTree>
      <p:nvGrpSpPr>
        <p:cNvPr id="1" name=""/>
        <p:cNvGrpSpPr/>
        <p:nvPr/>
      </p:nvGrpSpPr>
      <p:grpSpPr>
        <a:xfrm>
          <a:off x="0" y="0"/>
          <a:ext cx="0" cy="0"/>
          <a:chOff x="0" y="0"/>
          <a:chExt cx="0" cy="0"/>
        </a:xfrm>
      </p:grpSpPr>
      <p:sp>
        <p:nvSpPr>
          <p:cNvPr id="5" name="AutoShape 5"/>
          <p:cNvSpPr/>
          <p:nvPr/>
        </p:nvSpPr>
        <p:spPr>
          <a:xfrm>
            <a:off x="1653562" y="2305050"/>
            <a:ext cx="79375" cy="6953250"/>
          </a:xfrm>
          <a:prstGeom prst="rect">
            <a:avLst/>
          </a:prstGeom>
          <a:solidFill>
            <a:srgbClr val="FFFFFF"/>
          </a:solidFill>
        </p:spPr>
        <p:txBody>
          <a:bodyPr/>
          <a:lstStyle/>
          <a:p>
            <a:endParaRPr lang="en-US"/>
          </a:p>
        </p:txBody>
      </p:sp>
      <p:sp>
        <p:nvSpPr>
          <p:cNvPr id="10" name="TextBox 10"/>
          <p:cNvSpPr txBox="1"/>
          <p:nvPr/>
        </p:nvSpPr>
        <p:spPr>
          <a:xfrm>
            <a:off x="1821210" y="2996190"/>
            <a:ext cx="6311330" cy="4913140"/>
          </a:xfrm>
          <a:prstGeom prst="rect">
            <a:avLst/>
          </a:prstGeom>
        </p:spPr>
        <p:txBody>
          <a:bodyPr lIns="0" tIns="0" rIns="0" bIns="0" rtlCol="0" anchor="t">
            <a:spAutoFit/>
          </a:bodyPr>
          <a:lstStyle/>
          <a:p>
            <a:pPr algn="ctr">
              <a:lnSpc>
                <a:spcPts val="5539"/>
              </a:lnSpc>
              <a:spcBef>
                <a:spcPct val="0"/>
              </a:spcBef>
            </a:pPr>
            <a:r>
              <a:rPr lang="en-US" sz="3956" dirty="0">
                <a:solidFill>
                  <a:srgbClr val="F6F6F6"/>
                </a:solidFill>
                <a:latin typeface="League Spartan"/>
              </a:rPr>
              <a:t>Would you like to join outstanding scholars from diverse disciplines who are committed to a career advancing cancer prevention research?</a:t>
            </a:r>
          </a:p>
        </p:txBody>
      </p:sp>
      <p:pic>
        <p:nvPicPr>
          <p:cNvPr id="12" name="Picture 11">
            <a:extLst>
              <a:ext uri="{FF2B5EF4-FFF2-40B4-BE49-F238E27FC236}">
                <a16:creationId xmlns:a16="http://schemas.microsoft.com/office/drawing/2014/main" id="{4AB01A54-DB55-4BE2-8625-52D81BB73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2192465"/>
            <a:ext cx="8568486" cy="59020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96645"/>
        </a:solidFill>
        <a:effectLst/>
      </p:bgPr>
    </p:bg>
    <p:spTree>
      <p:nvGrpSpPr>
        <p:cNvPr id="1" name=""/>
        <p:cNvGrpSpPr/>
        <p:nvPr/>
      </p:nvGrpSpPr>
      <p:grpSpPr>
        <a:xfrm>
          <a:off x="0" y="0"/>
          <a:ext cx="0" cy="0"/>
          <a:chOff x="0" y="0"/>
          <a:chExt cx="0" cy="0"/>
        </a:xfrm>
      </p:grpSpPr>
      <p:sp>
        <p:nvSpPr>
          <p:cNvPr id="5" name="AutoShape 5"/>
          <p:cNvSpPr/>
          <p:nvPr/>
        </p:nvSpPr>
        <p:spPr>
          <a:xfrm>
            <a:off x="1653562" y="2305050"/>
            <a:ext cx="79375" cy="6953250"/>
          </a:xfrm>
          <a:prstGeom prst="rect">
            <a:avLst/>
          </a:prstGeom>
          <a:solidFill>
            <a:srgbClr val="FFFFFF"/>
          </a:solidFill>
        </p:spPr>
        <p:txBody>
          <a:bodyPr/>
          <a:lstStyle/>
          <a:p>
            <a:endParaRPr lang="en-US"/>
          </a:p>
        </p:txBody>
      </p:sp>
      <p:sp>
        <p:nvSpPr>
          <p:cNvPr id="10" name="TextBox 10"/>
          <p:cNvSpPr txBox="1"/>
          <p:nvPr/>
        </p:nvSpPr>
        <p:spPr>
          <a:xfrm>
            <a:off x="1981200" y="3543300"/>
            <a:ext cx="6311330" cy="2091855"/>
          </a:xfrm>
          <a:prstGeom prst="rect">
            <a:avLst/>
          </a:prstGeom>
        </p:spPr>
        <p:txBody>
          <a:bodyPr lIns="0" tIns="0" rIns="0" bIns="0" rtlCol="0" anchor="t">
            <a:spAutoFit/>
          </a:bodyPr>
          <a:lstStyle/>
          <a:p>
            <a:pPr algn="ctr">
              <a:lnSpc>
                <a:spcPts val="5539"/>
              </a:lnSpc>
              <a:spcBef>
                <a:spcPct val="0"/>
              </a:spcBef>
            </a:pPr>
            <a:r>
              <a:rPr lang="en-US" sz="3956" dirty="0">
                <a:solidFill>
                  <a:srgbClr val="F6F6F6"/>
                </a:solidFill>
                <a:latin typeface="League Spartan"/>
              </a:rPr>
              <a:t>Would you like to be a more innovative thinker?</a:t>
            </a:r>
          </a:p>
        </p:txBody>
      </p:sp>
      <p:pic>
        <p:nvPicPr>
          <p:cNvPr id="4" name="Picture 3">
            <a:extLst>
              <a:ext uri="{FF2B5EF4-FFF2-40B4-BE49-F238E27FC236}">
                <a16:creationId xmlns:a16="http://schemas.microsoft.com/office/drawing/2014/main" id="{A71D9F67-1209-4E10-B438-CB8C4BB6E84F}"/>
              </a:ext>
            </a:extLst>
          </p:cNvPr>
          <p:cNvPicPr>
            <a:picLocks noChangeAspect="1"/>
          </p:cNvPicPr>
          <p:nvPr/>
        </p:nvPicPr>
        <p:blipFill>
          <a:blip r:embed="rId3"/>
          <a:stretch>
            <a:fillRect/>
          </a:stretch>
        </p:blipFill>
        <p:spPr>
          <a:xfrm>
            <a:off x="8540793" y="1657992"/>
            <a:ext cx="9211698" cy="6971015"/>
          </a:xfrm>
          <a:prstGeom prst="rect">
            <a:avLst/>
          </a:prstGeom>
        </p:spPr>
      </p:pic>
    </p:spTree>
    <p:extLst>
      <p:ext uri="{BB962C8B-B14F-4D97-AF65-F5344CB8AC3E}">
        <p14:creationId xmlns:p14="http://schemas.microsoft.com/office/powerpoint/2010/main" val="209860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96645"/>
        </a:solidFill>
        <a:effectLst/>
      </p:bgPr>
    </p:bg>
    <p:spTree>
      <p:nvGrpSpPr>
        <p:cNvPr id="1" name=""/>
        <p:cNvGrpSpPr/>
        <p:nvPr/>
      </p:nvGrpSpPr>
      <p:grpSpPr>
        <a:xfrm>
          <a:off x="0" y="0"/>
          <a:ext cx="0" cy="0"/>
          <a:chOff x="0" y="0"/>
          <a:chExt cx="0" cy="0"/>
        </a:xfrm>
      </p:grpSpPr>
      <p:sp>
        <p:nvSpPr>
          <p:cNvPr id="5" name="AutoShape 5"/>
          <p:cNvSpPr/>
          <p:nvPr/>
        </p:nvSpPr>
        <p:spPr>
          <a:xfrm>
            <a:off x="1653562" y="2305050"/>
            <a:ext cx="79375" cy="6953250"/>
          </a:xfrm>
          <a:prstGeom prst="rect">
            <a:avLst/>
          </a:prstGeom>
          <a:solidFill>
            <a:srgbClr val="FFFFFF"/>
          </a:solidFill>
        </p:spPr>
        <p:txBody>
          <a:bodyPr/>
          <a:lstStyle/>
          <a:p>
            <a:endParaRPr lang="en-US"/>
          </a:p>
        </p:txBody>
      </p:sp>
      <p:sp>
        <p:nvSpPr>
          <p:cNvPr id="10" name="TextBox 10"/>
          <p:cNvSpPr txBox="1"/>
          <p:nvPr/>
        </p:nvSpPr>
        <p:spPr>
          <a:xfrm>
            <a:off x="1981200" y="3543300"/>
            <a:ext cx="6311330" cy="3502497"/>
          </a:xfrm>
          <a:prstGeom prst="rect">
            <a:avLst/>
          </a:prstGeom>
        </p:spPr>
        <p:txBody>
          <a:bodyPr lIns="0" tIns="0" rIns="0" bIns="0" rtlCol="0" anchor="t">
            <a:spAutoFit/>
          </a:bodyPr>
          <a:lstStyle/>
          <a:p>
            <a:pPr algn="ctr">
              <a:lnSpc>
                <a:spcPts val="5539"/>
              </a:lnSpc>
              <a:spcBef>
                <a:spcPct val="0"/>
              </a:spcBef>
            </a:pPr>
            <a:r>
              <a:rPr lang="en-US" sz="3956" dirty="0">
                <a:solidFill>
                  <a:srgbClr val="F6F6F6"/>
                </a:solidFill>
                <a:latin typeface="League Spartan"/>
              </a:rPr>
              <a:t>Would you like to close the gaps in cancer prevention and contribute to greater equity ? </a:t>
            </a:r>
          </a:p>
        </p:txBody>
      </p:sp>
      <p:pic>
        <p:nvPicPr>
          <p:cNvPr id="3" name="Picture 2">
            <a:extLst>
              <a:ext uri="{FF2B5EF4-FFF2-40B4-BE49-F238E27FC236}">
                <a16:creationId xmlns:a16="http://schemas.microsoft.com/office/drawing/2014/main" id="{5127F719-75C5-41CE-8237-EB98D1BD5E61}"/>
              </a:ext>
            </a:extLst>
          </p:cNvPr>
          <p:cNvPicPr>
            <a:picLocks noChangeAspect="1"/>
          </p:cNvPicPr>
          <p:nvPr/>
        </p:nvPicPr>
        <p:blipFill>
          <a:blip r:embed="rId3"/>
          <a:stretch>
            <a:fillRect/>
          </a:stretch>
        </p:blipFill>
        <p:spPr>
          <a:xfrm>
            <a:off x="8703615" y="2297430"/>
            <a:ext cx="9294979" cy="5338080"/>
          </a:xfrm>
          <a:prstGeom prst="rect">
            <a:avLst/>
          </a:prstGeom>
        </p:spPr>
      </p:pic>
    </p:spTree>
    <p:extLst>
      <p:ext uri="{BB962C8B-B14F-4D97-AF65-F5344CB8AC3E}">
        <p14:creationId xmlns:p14="http://schemas.microsoft.com/office/powerpoint/2010/main" val="331160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5801" y="3943171"/>
            <a:ext cx="16457150" cy="1323439"/>
          </a:xfrm>
          <a:prstGeom prst="rect">
            <a:avLst/>
          </a:prstGeom>
          <a:noFill/>
        </p:spPr>
        <p:txBody>
          <a:bodyPr wrap="square" rtlCol="0">
            <a:spAutoFit/>
          </a:bodyPr>
          <a:lstStyle/>
          <a:p>
            <a:r>
              <a:rPr lang="en-US" sz="3200" b="1" dirty="0"/>
              <a:t>Primary Prevention:  </a:t>
            </a:r>
            <a:r>
              <a:rPr lang="en-US" sz="2400" i="1" dirty="0"/>
              <a:t>Measures that prevent the onset of illness before the disease process begins </a:t>
            </a:r>
            <a:r>
              <a:rPr lang="en-US" sz="2400" dirty="0"/>
              <a:t>- through vaccinations, altering risky behaviors (e.g., poor eating. habits, tobacco use, sedentary living), and reducing environmental, occupational, and product exposures (e.g., ultraviolet radiation, tobacco, pesticides, viruses and bacteria) </a:t>
            </a:r>
          </a:p>
        </p:txBody>
      </p:sp>
      <p:sp>
        <p:nvSpPr>
          <p:cNvPr id="5" name="TextBox 4"/>
          <p:cNvSpPr txBox="1"/>
          <p:nvPr/>
        </p:nvSpPr>
        <p:spPr>
          <a:xfrm>
            <a:off x="1104900" y="5771972"/>
            <a:ext cx="15544800" cy="954107"/>
          </a:xfrm>
          <a:prstGeom prst="rect">
            <a:avLst/>
          </a:prstGeom>
          <a:noFill/>
        </p:spPr>
        <p:txBody>
          <a:bodyPr wrap="square" rtlCol="0">
            <a:spAutoFit/>
          </a:bodyPr>
          <a:lstStyle/>
          <a:p>
            <a:r>
              <a:rPr lang="en-US" sz="3200" b="1" dirty="0"/>
              <a:t>Secondary Prevention:  </a:t>
            </a:r>
            <a:r>
              <a:rPr lang="en-US" sz="2400" i="1" dirty="0"/>
              <a:t>Measures that lead to early detection and prompt treatment </a:t>
            </a:r>
            <a:r>
              <a:rPr lang="en-US" sz="2400" dirty="0"/>
              <a:t>of cancer or precancerous processes while localized disease (e.g., screening for breast, cervical, and colorectal cancer) </a:t>
            </a:r>
          </a:p>
        </p:txBody>
      </p:sp>
      <p:sp>
        <p:nvSpPr>
          <p:cNvPr id="6" name="TextBox 5"/>
          <p:cNvSpPr txBox="1"/>
          <p:nvPr/>
        </p:nvSpPr>
        <p:spPr>
          <a:xfrm>
            <a:off x="1104900" y="7353300"/>
            <a:ext cx="16078200" cy="1323439"/>
          </a:xfrm>
          <a:prstGeom prst="rect">
            <a:avLst/>
          </a:prstGeom>
          <a:noFill/>
        </p:spPr>
        <p:txBody>
          <a:bodyPr wrap="square" rtlCol="0">
            <a:spAutoFit/>
          </a:bodyPr>
          <a:lstStyle/>
          <a:p>
            <a:r>
              <a:rPr lang="en-US" sz="3200" b="1" dirty="0"/>
              <a:t>Tertiary prevention/Survivorship:  </a:t>
            </a:r>
            <a:r>
              <a:rPr lang="en-US" sz="2400" dirty="0"/>
              <a:t>Measures  aim to soften the impact of common consequences of cancer and cancer treatment for the person with cancer and others (e.g., prevention of lymphedema, coordination of care, support for mental, physical. And financial well-being)</a:t>
            </a:r>
          </a:p>
        </p:txBody>
      </p:sp>
      <p:pic>
        <p:nvPicPr>
          <p:cNvPr id="3" name="Picture 2">
            <a:extLst>
              <a:ext uri="{FF2B5EF4-FFF2-40B4-BE49-F238E27FC236}">
                <a16:creationId xmlns:a16="http://schemas.microsoft.com/office/drawing/2014/main" id="{3D69B864-6411-4BB3-9ED1-13CBEE51FB56}"/>
              </a:ext>
            </a:extLst>
          </p:cNvPr>
          <p:cNvPicPr>
            <a:picLocks noChangeAspect="1"/>
          </p:cNvPicPr>
          <p:nvPr/>
        </p:nvPicPr>
        <p:blipFill>
          <a:blip r:embed="rId2"/>
          <a:stretch>
            <a:fillRect/>
          </a:stretch>
        </p:blipFill>
        <p:spPr>
          <a:xfrm>
            <a:off x="324851" y="149968"/>
            <a:ext cx="8577470" cy="3166805"/>
          </a:xfrm>
          <a:prstGeom prst="rect">
            <a:avLst/>
          </a:prstGeom>
        </p:spPr>
      </p:pic>
      <p:sp>
        <p:nvSpPr>
          <p:cNvPr id="2" name="TextBox 1">
            <a:extLst>
              <a:ext uri="{FF2B5EF4-FFF2-40B4-BE49-F238E27FC236}">
                <a16:creationId xmlns:a16="http://schemas.microsoft.com/office/drawing/2014/main" id="{B69D9599-27C9-2F12-518B-B164A4670EC3}"/>
              </a:ext>
            </a:extLst>
          </p:cNvPr>
          <p:cNvSpPr txBox="1"/>
          <p:nvPr/>
        </p:nvSpPr>
        <p:spPr>
          <a:xfrm>
            <a:off x="11353800" y="1409700"/>
            <a:ext cx="3733800" cy="830997"/>
          </a:xfrm>
          <a:prstGeom prst="rect">
            <a:avLst/>
          </a:prstGeom>
          <a:noFill/>
        </p:spPr>
        <p:txBody>
          <a:bodyPr wrap="square" rtlCol="0">
            <a:spAutoFit/>
          </a:bodyPr>
          <a:lstStyle/>
          <a:p>
            <a:r>
              <a:rPr lang="en-US" sz="4800" dirty="0">
                <a:solidFill>
                  <a:schemeClr val="tx2"/>
                </a:solidFill>
                <a:latin typeface="Comic Sans MS" panose="030F0702030302020204" pitchFamily="66" charset="0"/>
              </a:rPr>
              <a:t>Definitions</a:t>
            </a:r>
          </a:p>
        </p:txBody>
      </p:sp>
    </p:spTree>
    <p:extLst>
      <p:ext uri="{BB962C8B-B14F-4D97-AF65-F5344CB8AC3E}">
        <p14:creationId xmlns:p14="http://schemas.microsoft.com/office/powerpoint/2010/main" val="395259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7402" y="3619500"/>
            <a:ext cx="7810500" cy="7343357"/>
          </a:xfrm>
          <a:prstGeom prst="rect">
            <a:avLst/>
          </a:prstGeom>
        </p:spPr>
        <p:txBody>
          <a:bodyPr wrap="square" lIns="0" tIns="0" rIns="0" bIns="0" rtlCol="0" anchor="t">
            <a:spAutoFit/>
          </a:bodyPr>
          <a:lstStyle/>
          <a:p>
            <a:pPr marL="604520" lvl="1" indent="-302260">
              <a:lnSpc>
                <a:spcPts val="3919"/>
              </a:lnSpc>
              <a:spcBef>
                <a:spcPts val="600"/>
              </a:spcBef>
              <a:spcAft>
                <a:spcPts val="600"/>
              </a:spcAft>
              <a:buFont typeface="Arial"/>
              <a:buChar char="•"/>
            </a:pPr>
            <a:r>
              <a:rPr lang="en-US" sz="3200" dirty="0">
                <a:solidFill>
                  <a:srgbClr val="000000"/>
                </a:solidFill>
                <a:latin typeface="Arial" panose="020B0604020202020204" pitchFamily="34" charset="0"/>
                <a:cs typeface="Arial" panose="020B0604020202020204" pitchFamily="34" charset="0"/>
              </a:rPr>
              <a:t>Public health informatics</a:t>
            </a:r>
          </a:p>
          <a:p>
            <a:pPr marL="604520" lvl="1" indent="-302260">
              <a:lnSpc>
                <a:spcPts val="3919"/>
              </a:lnSpc>
              <a:spcBef>
                <a:spcPts val="600"/>
              </a:spcBef>
              <a:spcAft>
                <a:spcPts val="600"/>
              </a:spcAft>
              <a:buFont typeface="Arial"/>
              <a:buChar char="•"/>
            </a:pPr>
            <a:r>
              <a:rPr lang="en-US" sz="3200" dirty="0">
                <a:solidFill>
                  <a:srgbClr val="000000"/>
                </a:solidFill>
                <a:latin typeface="Arial" panose="020B0604020202020204" pitchFamily="34" charset="0"/>
                <a:cs typeface="Arial" panose="020B0604020202020204" pitchFamily="34" charset="0"/>
              </a:rPr>
              <a:t>Economic &amp; policy analysis</a:t>
            </a:r>
          </a:p>
          <a:p>
            <a:pPr marL="604520" lvl="1" indent="-302260">
              <a:lnSpc>
                <a:spcPts val="3919"/>
              </a:lnSpc>
              <a:spcBef>
                <a:spcPts val="600"/>
              </a:spcBef>
              <a:spcAft>
                <a:spcPts val="600"/>
              </a:spcAft>
              <a:buFont typeface="Arial"/>
              <a:buChar char="•"/>
            </a:pPr>
            <a:r>
              <a:rPr lang="en-US" sz="3200" dirty="0">
                <a:solidFill>
                  <a:srgbClr val="000000"/>
                </a:solidFill>
                <a:latin typeface="Arial" panose="020B0604020202020204" pitchFamily="34" charset="0"/>
                <a:cs typeface="Arial" panose="020B0604020202020204" pitchFamily="34" charset="0"/>
              </a:rPr>
              <a:t>Epidemiology &amp; genetics</a:t>
            </a:r>
          </a:p>
          <a:p>
            <a:pPr marL="604520" lvl="1" indent="-302260">
              <a:lnSpc>
                <a:spcPts val="3919"/>
              </a:lnSpc>
              <a:spcBef>
                <a:spcPts val="600"/>
              </a:spcBef>
              <a:spcAft>
                <a:spcPts val="600"/>
              </a:spcAft>
              <a:buFont typeface="Arial"/>
              <a:buChar char="•"/>
            </a:pPr>
            <a:r>
              <a:rPr lang="en-US" sz="3200" dirty="0">
                <a:solidFill>
                  <a:srgbClr val="000000"/>
                </a:solidFill>
                <a:latin typeface="Arial" panose="020B0604020202020204" pitchFamily="34" charset="0"/>
                <a:cs typeface="Arial" panose="020B0604020202020204" pitchFamily="34" charset="0"/>
              </a:rPr>
              <a:t>Cancer disparities &amp; community Engagement</a:t>
            </a:r>
          </a:p>
          <a:p>
            <a:pPr marL="604520" lvl="1" indent="-302260">
              <a:lnSpc>
                <a:spcPts val="3919"/>
              </a:lnSpc>
              <a:spcBef>
                <a:spcPts val="600"/>
              </a:spcBef>
              <a:spcAft>
                <a:spcPts val="600"/>
              </a:spcAft>
              <a:buFont typeface="Arial"/>
              <a:buChar char="•"/>
            </a:pPr>
            <a:r>
              <a:rPr lang="en-US" sz="3200" dirty="0">
                <a:solidFill>
                  <a:srgbClr val="000000"/>
                </a:solidFill>
                <a:latin typeface="Arial" panose="020B0604020202020204" pitchFamily="34" charset="0"/>
                <a:cs typeface="Arial" panose="020B0604020202020204" pitchFamily="34" charset="0"/>
              </a:rPr>
              <a:t>Data science &amp; novel informatics approaches </a:t>
            </a:r>
          </a:p>
          <a:p>
            <a:pPr marL="604520" lvl="1" indent="-302260">
              <a:lnSpc>
                <a:spcPts val="3919"/>
              </a:lnSpc>
              <a:spcBef>
                <a:spcPts val="600"/>
              </a:spcBef>
              <a:spcAft>
                <a:spcPts val="600"/>
              </a:spcAft>
              <a:buFont typeface="Arial"/>
              <a:buChar char="•"/>
            </a:pPr>
            <a:r>
              <a:rPr lang="en-US" sz="3200" dirty="0">
                <a:solidFill>
                  <a:srgbClr val="000000"/>
                </a:solidFill>
                <a:latin typeface="Arial" panose="020B0604020202020204" pitchFamily="34" charset="0"/>
                <a:cs typeface="Arial" panose="020B0604020202020204" pitchFamily="34" charset="0"/>
              </a:rPr>
              <a:t>Digital health technologies</a:t>
            </a:r>
          </a:p>
          <a:p>
            <a:pPr marL="604520" lvl="1" indent="-302260">
              <a:lnSpc>
                <a:spcPts val="3919"/>
              </a:lnSpc>
              <a:spcBef>
                <a:spcPts val="600"/>
              </a:spcBef>
              <a:spcAft>
                <a:spcPts val="600"/>
              </a:spcAft>
              <a:buFont typeface="Arial"/>
              <a:buChar char="•"/>
            </a:pPr>
            <a:endParaRPr lang="en-US" sz="2800" dirty="0">
              <a:solidFill>
                <a:srgbClr val="000000"/>
              </a:solidFill>
              <a:latin typeface="Arial" panose="020B0604020202020204" pitchFamily="34" charset="0"/>
              <a:cs typeface="Arial" panose="020B0604020202020204" pitchFamily="34" charset="0"/>
            </a:endParaRPr>
          </a:p>
          <a:p>
            <a:pPr marL="604520" lvl="1" indent="-302260">
              <a:lnSpc>
                <a:spcPts val="3919"/>
              </a:lnSpc>
              <a:spcBef>
                <a:spcPts val="600"/>
              </a:spcBef>
              <a:spcAft>
                <a:spcPts val="600"/>
              </a:spcAft>
              <a:buFont typeface="Arial"/>
              <a:buChar char="•"/>
            </a:pPr>
            <a:endParaRPr lang="en-US" sz="2800" dirty="0">
              <a:solidFill>
                <a:srgbClr val="000000"/>
              </a:solidFill>
              <a:latin typeface="Arial" panose="020B0604020202020204" pitchFamily="34" charset="0"/>
              <a:cs typeface="Arial" panose="020B0604020202020204" pitchFamily="34" charset="0"/>
            </a:endParaRPr>
          </a:p>
          <a:p>
            <a:pPr marL="604520" lvl="1" indent="-302260">
              <a:lnSpc>
                <a:spcPts val="3919"/>
              </a:lnSpc>
              <a:spcBef>
                <a:spcPts val="600"/>
              </a:spcBef>
              <a:spcAft>
                <a:spcPts val="600"/>
              </a:spcAft>
              <a:buFont typeface="Arial"/>
              <a:buChar char="•"/>
            </a:pPr>
            <a:endParaRPr lang="en-US" sz="2800" dirty="0">
              <a:solidFill>
                <a:srgbClr val="000000"/>
              </a:solidFill>
              <a:latin typeface="Arial" panose="020B0604020202020204" pitchFamily="34" charset="0"/>
              <a:cs typeface="Arial" panose="020B0604020202020204" pitchFamily="34" charset="0"/>
            </a:endParaRPr>
          </a:p>
          <a:p>
            <a:pPr marL="604520" lvl="1" indent="-302260">
              <a:lnSpc>
                <a:spcPts val="3919"/>
              </a:lnSpc>
              <a:spcBef>
                <a:spcPts val="600"/>
              </a:spcBef>
              <a:spcAft>
                <a:spcPts val="600"/>
              </a:spcAft>
              <a:buFont typeface="Arial"/>
              <a:buChar char="•"/>
            </a:pPr>
            <a:endParaRPr lang="en-US" sz="2800" dirty="0">
              <a:solidFill>
                <a:srgbClr val="000000"/>
              </a:solidFill>
              <a:latin typeface="Arial" panose="020B0604020202020204" pitchFamily="34" charset="0"/>
              <a:cs typeface="Arial" panose="020B0604020202020204" pitchFamily="34" charset="0"/>
            </a:endParaRPr>
          </a:p>
        </p:txBody>
      </p:sp>
      <p:sp>
        <p:nvSpPr>
          <p:cNvPr id="4" name="TextBox 4"/>
          <p:cNvSpPr txBox="1"/>
          <p:nvPr/>
        </p:nvSpPr>
        <p:spPr>
          <a:xfrm>
            <a:off x="8653818" y="3638266"/>
            <a:ext cx="8846073" cy="4881144"/>
          </a:xfrm>
          <a:prstGeom prst="rect">
            <a:avLst/>
          </a:prstGeom>
        </p:spPr>
        <p:txBody>
          <a:bodyPr lIns="0" tIns="0" rIns="0" bIns="0" rtlCol="0" anchor="t">
            <a:spAutoFit/>
          </a:bodyPr>
          <a:lstStyle/>
          <a:p>
            <a:pPr marL="604520" lvl="1" indent="-302260">
              <a:lnSpc>
                <a:spcPts val="3919"/>
              </a:lnSpc>
              <a:spcBef>
                <a:spcPts val="600"/>
              </a:spcBef>
              <a:spcAft>
                <a:spcPts val="600"/>
              </a:spcAft>
              <a:buFont typeface="Arial"/>
              <a:buChar char="•"/>
            </a:pPr>
            <a:r>
              <a:rPr lang="en-US" sz="3200" dirty="0">
                <a:solidFill>
                  <a:srgbClr val="000000"/>
                </a:solidFill>
                <a:latin typeface="Arial" panose="020B0604020202020204" pitchFamily="34" charset="0"/>
                <a:cs typeface="Arial" panose="020B0604020202020204" pitchFamily="34" charset="0"/>
              </a:rPr>
              <a:t>Human factors engineering</a:t>
            </a:r>
          </a:p>
          <a:p>
            <a:pPr marL="604520" lvl="1" indent="-302260">
              <a:lnSpc>
                <a:spcPts val="3919"/>
              </a:lnSpc>
              <a:spcBef>
                <a:spcPts val="600"/>
              </a:spcBef>
              <a:spcAft>
                <a:spcPts val="600"/>
              </a:spcAft>
              <a:buFont typeface="Arial"/>
              <a:buChar char="•"/>
            </a:pPr>
            <a:r>
              <a:rPr lang="en-US" sz="3200" dirty="0">
                <a:solidFill>
                  <a:srgbClr val="000000"/>
                </a:solidFill>
                <a:latin typeface="Arial" panose="020B0604020202020204" pitchFamily="34" charset="0"/>
                <a:cs typeface="Arial" panose="020B0604020202020204" pitchFamily="34" charset="0"/>
              </a:rPr>
              <a:t>EHR optimization</a:t>
            </a:r>
          </a:p>
          <a:p>
            <a:pPr marL="604520" lvl="1" indent="-302260">
              <a:lnSpc>
                <a:spcPts val="3919"/>
              </a:lnSpc>
              <a:spcBef>
                <a:spcPts val="600"/>
              </a:spcBef>
              <a:spcAft>
                <a:spcPts val="600"/>
              </a:spcAft>
              <a:buFont typeface="Arial"/>
              <a:buChar char="•"/>
            </a:pPr>
            <a:r>
              <a:rPr lang="en-US" sz="3200" dirty="0">
                <a:solidFill>
                  <a:srgbClr val="000000"/>
                </a:solidFill>
                <a:latin typeface="Arial" panose="020B0604020202020204" pitchFamily="34" charset="0"/>
                <a:cs typeface="Arial" panose="020B0604020202020204" pitchFamily="34" charset="0"/>
              </a:rPr>
              <a:t>Intervention design, implementation, and scale-up</a:t>
            </a:r>
          </a:p>
          <a:p>
            <a:pPr marL="604520" lvl="1" indent="-302260">
              <a:lnSpc>
                <a:spcPts val="3919"/>
              </a:lnSpc>
              <a:spcBef>
                <a:spcPts val="600"/>
              </a:spcBef>
              <a:spcAft>
                <a:spcPts val="600"/>
              </a:spcAft>
              <a:buFont typeface="Arial"/>
              <a:buChar char="•"/>
            </a:pPr>
            <a:r>
              <a:rPr lang="en-US" sz="3200" dirty="0">
                <a:solidFill>
                  <a:srgbClr val="000000"/>
                </a:solidFill>
                <a:latin typeface="Arial" panose="020B0604020202020204" pitchFamily="34" charset="0"/>
                <a:cs typeface="Arial" panose="020B0604020202020204" pitchFamily="34" charset="0"/>
              </a:rPr>
              <a:t>Biomarker discovery</a:t>
            </a:r>
          </a:p>
          <a:p>
            <a:pPr marL="604520" lvl="1" indent="-302260">
              <a:lnSpc>
                <a:spcPts val="3919"/>
              </a:lnSpc>
              <a:spcBef>
                <a:spcPts val="600"/>
              </a:spcBef>
              <a:spcAft>
                <a:spcPts val="600"/>
              </a:spcAft>
              <a:buFont typeface="Arial"/>
              <a:buChar char="•"/>
            </a:pPr>
            <a:r>
              <a:rPr lang="en-US" sz="3200" dirty="0">
                <a:solidFill>
                  <a:srgbClr val="000000"/>
                </a:solidFill>
                <a:latin typeface="Arial" panose="020B0604020202020204" pitchFamily="34" charset="0"/>
                <a:cs typeface="Arial" panose="020B0604020202020204" pitchFamily="34" charset="0"/>
              </a:rPr>
              <a:t>Cancer genomics</a:t>
            </a:r>
          </a:p>
          <a:p>
            <a:pPr marL="604520" lvl="1" indent="-302260">
              <a:lnSpc>
                <a:spcPts val="3919"/>
              </a:lnSpc>
              <a:spcBef>
                <a:spcPts val="600"/>
              </a:spcBef>
              <a:spcAft>
                <a:spcPts val="600"/>
              </a:spcAft>
              <a:buFont typeface="Arial"/>
              <a:buChar char="•"/>
            </a:pPr>
            <a:r>
              <a:rPr lang="en-US" sz="3200" dirty="0">
                <a:solidFill>
                  <a:srgbClr val="000000"/>
                </a:solidFill>
                <a:latin typeface="Arial" panose="020B0604020202020204" pitchFamily="34" charset="0"/>
                <a:cs typeface="Arial" panose="020B0604020202020204" pitchFamily="34" charset="0"/>
              </a:rPr>
              <a:t>Entrepreneurial technology</a:t>
            </a:r>
          </a:p>
          <a:p>
            <a:pPr marL="604520" lvl="1" indent="-302260">
              <a:lnSpc>
                <a:spcPts val="3919"/>
              </a:lnSpc>
              <a:spcBef>
                <a:spcPts val="600"/>
              </a:spcBef>
              <a:spcAft>
                <a:spcPts val="600"/>
              </a:spcAft>
              <a:buFont typeface="Arial"/>
              <a:buChar char="•"/>
            </a:pPr>
            <a:endParaRPr lang="en-US" sz="2800" dirty="0">
              <a:solidFill>
                <a:srgbClr val="00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7977ED1-E9C9-46B5-9A58-242B70247184}"/>
              </a:ext>
            </a:extLst>
          </p:cNvPr>
          <p:cNvPicPr>
            <a:picLocks noChangeAspect="1"/>
          </p:cNvPicPr>
          <p:nvPr/>
        </p:nvPicPr>
        <p:blipFill>
          <a:blip r:embed="rId3"/>
          <a:stretch>
            <a:fillRect/>
          </a:stretch>
        </p:blipFill>
        <p:spPr>
          <a:xfrm>
            <a:off x="386949" y="188999"/>
            <a:ext cx="8551405" cy="3157182"/>
          </a:xfrm>
          <a:prstGeom prst="rect">
            <a:avLst/>
          </a:prstGeom>
        </p:spPr>
      </p:pic>
      <p:sp>
        <p:nvSpPr>
          <p:cNvPr id="9" name="TextBox 8">
            <a:extLst>
              <a:ext uri="{FF2B5EF4-FFF2-40B4-BE49-F238E27FC236}">
                <a16:creationId xmlns:a16="http://schemas.microsoft.com/office/drawing/2014/main" id="{2DDB5A56-E850-D0EF-F2AF-0FD69964C362}"/>
              </a:ext>
            </a:extLst>
          </p:cNvPr>
          <p:cNvSpPr txBox="1"/>
          <p:nvPr/>
        </p:nvSpPr>
        <p:spPr>
          <a:xfrm>
            <a:off x="11353800" y="1409700"/>
            <a:ext cx="3733800" cy="830997"/>
          </a:xfrm>
          <a:prstGeom prst="rect">
            <a:avLst/>
          </a:prstGeom>
          <a:noFill/>
        </p:spPr>
        <p:txBody>
          <a:bodyPr wrap="square" rtlCol="0">
            <a:spAutoFit/>
          </a:bodyPr>
          <a:lstStyle/>
          <a:p>
            <a:r>
              <a:rPr lang="en-US" sz="4800" dirty="0">
                <a:solidFill>
                  <a:schemeClr val="tx2"/>
                </a:solidFill>
                <a:latin typeface="Comic Sans MS" panose="030F0702030302020204" pitchFamily="66" charset="0"/>
              </a:rPr>
              <a:t>Examples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18" y="720090"/>
            <a:ext cx="16856964" cy="884682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medical form&#10;&#10;Description automatically generated">
            <a:extLst>
              <a:ext uri="{FF2B5EF4-FFF2-40B4-BE49-F238E27FC236}">
                <a16:creationId xmlns:a16="http://schemas.microsoft.com/office/drawing/2014/main" id="{5E04F79D-F3C0-8282-58CF-5896692C9D0F}"/>
              </a:ext>
            </a:extLst>
          </p:cNvPr>
          <p:cNvPicPr>
            <a:picLocks noChangeAspect="1"/>
          </p:cNvPicPr>
          <p:nvPr/>
        </p:nvPicPr>
        <p:blipFill>
          <a:blip r:embed="rId2"/>
          <a:stretch>
            <a:fillRect/>
          </a:stretch>
        </p:blipFill>
        <p:spPr>
          <a:xfrm>
            <a:off x="965200" y="3610198"/>
            <a:ext cx="7942074" cy="3066601"/>
          </a:xfrm>
          <a:prstGeom prst="rect">
            <a:avLst/>
          </a:prstGeom>
        </p:spPr>
      </p:pic>
      <p:cxnSp>
        <p:nvCxnSpPr>
          <p:cNvPr id="18" name="Straight Connector 1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19937" y="1714500"/>
            <a:ext cx="0" cy="6858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list of medical personnel&#10;&#10;Description automatically generated">
            <a:extLst>
              <a:ext uri="{FF2B5EF4-FFF2-40B4-BE49-F238E27FC236}">
                <a16:creationId xmlns:a16="http://schemas.microsoft.com/office/drawing/2014/main" id="{C15E141D-56B0-A0F6-3E3A-319404D2F779}"/>
              </a:ext>
            </a:extLst>
          </p:cNvPr>
          <p:cNvPicPr>
            <a:picLocks noChangeAspect="1"/>
          </p:cNvPicPr>
          <p:nvPr/>
        </p:nvPicPr>
        <p:blipFill>
          <a:blip r:embed="rId3"/>
          <a:stretch>
            <a:fillRect/>
          </a:stretch>
        </p:blipFill>
        <p:spPr>
          <a:xfrm>
            <a:off x="9380725" y="1186595"/>
            <a:ext cx="7942073" cy="7913808"/>
          </a:xfrm>
          <a:prstGeom prst="rect">
            <a:avLst/>
          </a:prstGeom>
        </p:spPr>
      </p:pic>
      <p:sp>
        <p:nvSpPr>
          <p:cNvPr id="7" name="TextBox 6">
            <a:extLst>
              <a:ext uri="{FF2B5EF4-FFF2-40B4-BE49-F238E27FC236}">
                <a16:creationId xmlns:a16="http://schemas.microsoft.com/office/drawing/2014/main" id="{7A873236-26D0-716B-ABCA-247116C0510B}"/>
              </a:ext>
            </a:extLst>
          </p:cNvPr>
          <p:cNvSpPr txBox="1"/>
          <p:nvPr/>
        </p:nvSpPr>
        <p:spPr>
          <a:xfrm>
            <a:off x="2916939" y="1714500"/>
            <a:ext cx="4245860" cy="584775"/>
          </a:xfrm>
          <a:prstGeom prst="rect">
            <a:avLst/>
          </a:prstGeom>
          <a:noFill/>
        </p:spPr>
        <p:txBody>
          <a:bodyPr wrap="square">
            <a:spAutoFit/>
          </a:bodyPr>
          <a:lstStyle/>
          <a:p>
            <a:r>
              <a:rPr lang="en-US" sz="3200" dirty="0">
                <a:latin typeface="Comic Sans MS" panose="030F0702030302020204" pitchFamily="66" charset="0"/>
              </a:rPr>
              <a:t>go.uth.edu/innovation</a:t>
            </a:r>
          </a:p>
        </p:txBody>
      </p:sp>
    </p:spTree>
    <p:extLst>
      <p:ext uri="{BB962C8B-B14F-4D97-AF65-F5344CB8AC3E}">
        <p14:creationId xmlns:p14="http://schemas.microsoft.com/office/powerpoint/2010/main" val="415466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612968" cy="10287000"/>
          </a:xfrm>
          <a:prstGeom prst="rect">
            <a:avLst/>
          </a:prstGeom>
          <a:solidFill>
            <a:srgbClr val="B96645"/>
          </a:solidFill>
        </p:spPr>
        <p:txBody>
          <a:bodyPr/>
          <a:lstStyle/>
          <a:p>
            <a:endParaRPr lang="en-US"/>
          </a:p>
        </p:txBody>
      </p:sp>
      <p:sp>
        <p:nvSpPr>
          <p:cNvPr id="3" name="AutoShape 3"/>
          <p:cNvSpPr/>
          <p:nvPr/>
        </p:nvSpPr>
        <p:spPr>
          <a:xfrm>
            <a:off x="6093648" y="3780678"/>
            <a:ext cx="10956102" cy="9525"/>
          </a:xfrm>
          <a:prstGeom prst="rect">
            <a:avLst/>
          </a:prstGeom>
          <a:solidFill>
            <a:srgbClr val="000000"/>
          </a:solidFill>
        </p:spPr>
        <p:txBody>
          <a:bodyPr/>
          <a:lstStyle/>
          <a:p>
            <a:endParaRPr lang="en-US"/>
          </a:p>
        </p:txBody>
      </p:sp>
      <p:sp>
        <p:nvSpPr>
          <p:cNvPr id="4" name="TextBox 4"/>
          <p:cNvSpPr txBox="1"/>
          <p:nvPr/>
        </p:nvSpPr>
        <p:spPr>
          <a:xfrm>
            <a:off x="682840" y="4841298"/>
            <a:ext cx="3247287" cy="1295226"/>
          </a:xfrm>
          <a:prstGeom prst="rect">
            <a:avLst/>
          </a:prstGeom>
        </p:spPr>
        <p:txBody>
          <a:bodyPr lIns="0" tIns="0" rIns="0" bIns="0" rtlCol="0" anchor="t">
            <a:spAutoFit/>
          </a:bodyPr>
          <a:lstStyle/>
          <a:p>
            <a:pPr marL="0" lvl="0" indent="0" algn="ctr">
              <a:lnSpc>
                <a:spcPts val="4950"/>
              </a:lnSpc>
            </a:pPr>
            <a:r>
              <a:rPr lang="en-US" sz="4500" spc="-135" dirty="0">
                <a:solidFill>
                  <a:srgbClr val="FFFFFF"/>
                </a:solidFill>
                <a:latin typeface="League Spartan"/>
              </a:rPr>
              <a:t>DOCTORAL</a:t>
            </a:r>
          </a:p>
          <a:p>
            <a:pPr marL="0" lvl="0" indent="0" algn="ctr">
              <a:lnSpc>
                <a:spcPts val="4950"/>
              </a:lnSpc>
            </a:pPr>
            <a:r>
              <a:rPr lang="en-US" sz="4500" spc="-135" dirty="0">
                <a:solidFill>
                  <a:srgbClr val="FFFFFF"/>
                </a:solidFill>
                <a:latin typeface="League Spartan"/>
              </a:rPr>
              <a:t>ELIGIBILITY</a:t>
            </a:r>
          </a:p>
        </p:txBody>
      </p:sp>
      <p:sp>
        <p:nvSpPr>
          <p:cNvPr id="5" name="TextBox 5"/>
          <p:cNvSpPr txBox="1"/>
          <p:nvPr/>
        </p:nvSpPr>
        <p:spPr>
          <a:xfrm>
            <a:off x="6093648" y="2519820"/>
            <a:ext cx="10956102" cy="1085810"/>
          </a:xfrm>
          <a:prstGeom prst="rect">
            <a:avLst/>
          </a:prstGeom>
        </p:spPr>
        <p:txBody>
          <a:bodyPr lIns="0" tIns="0" rIns="0" bIns="0" rtlCol="0" anchor="t">
            <a:spAutoFit/>
          </a:bodyPr>
          <a:lstStyle/>
          <a:p>
            <a:pPr algn="ctr">
              <a:lnSpc>
                <a:spcPts val="4479"/>
              </a:lnSpc>
              <a:spcBef>
                <a:spcPct val="0"/>
              </a:spcBef>
            </a:pPr>
            <a:r>
              <a:rPr lang="en-US" sz="2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Individuals who were first in their family to attend college, have faced financial hardship, or were underserved are encouraged to apply. </a:t>
            </a:r>
            <a:endParaRPr lang="en-US" sz="2600" b="1" dirty="0">
              <a:solidFill>
                <a:srgbClr val="000000"/>
              </a:solidFill>
              <a:latin typeface="Arial" panose="020B0604020202020204" pitchFamily="34" charset="0"/>
              <a:cs typeface="Arial" panose="020B0604020202020204" pitchFamily="34" charset="0"/>
            </a:endParaRPr>
          </a:p>
        </p:txBody>
      </p:sp>
      <p:sp>
        <p:nvSpPr>
          <p:cNvPr id="6" name="TextBox 6"/>
          <p:cNvSpPr txBox="1"/>
          <p:nvPr/>
        </p:nvSpPr>
        <p:spPr>
          <a:xfrm>
            <a:off x="6109146" y="7353300"/>
            <a:ext cx="10956102" cy="588046"/>
          </a:xfrm>
          <a:prstGeom prst="rect">
            <a:avLst/>
          </a:prstGeom>
        </p:spPr>
        <p:txBody>
          <a:bodyPr lIns="0" tIns="0" rIns="0" bIns="0" rtlCol="0" anchor="t">
            <a:spAutoFit/>
          </a:bodyPr>
          <a:lstStyle/>
          <a:p>
            <a:pPr>
              <a:lnSpc>
                <a:spcPts val="4900"/>
              </a:lnSpc>
              <a:spcBef>
                <a:spcPct val="0"/>
              </a:spcBef>
            </a:pPr>
            <a:r>
              <a:rPr lang="en-US" sz="4000" i="1" dirty="0">
                <a:solidFill>
                  <a:srgbClr val="000000"/>
                </a:solidFill>
                <a:latin typeface="Arial" panose="020B0604020202020204" pitchFamily="34" charset="0"/>
                <a:cs typeface="Arial" panose="020B0604020202020204" pitchFamily="34" charset="0"/>
              </a:rPr>
              <a:t>International visa holders are welcome to apply.</a:t>
            </a:r>
          </a:p>
        </p:txBody>
      </p:sp>
      <p:sp>
        <p:nvSpPr>
          <p:cNvPr id="7" name="TextBox 7"/>
          <p:cNvSpPr txBox="1"/>
          <p:nvPr/>
        </p:nvSpPr>
        <p:spPr>
          <a:xfrm>
            <a:off x="6093648" y="3934754"/>
            <a:ext cx="10956102" cy="2885405"/>
          </a:xfrm>
          <a:prstGeom prst="rect">
            <a:avLst/>
          </a:prstGeom>
        </p:spPr>
        <p:txBody>
          <a:bodyPr lIns="0" tIns="0" rIns="0" bIns="0" rtlCol="0" anchor="t">
            <a:spAutoFit/>
          </a:bodyPr>
          <a:lstStyle/>
          <a:p>
            <a:pPr>
              <a:lnSpc>
                <a:spcPts val="4479"/>
              </a:lnSpc>
              <a:spcBef>
                <a:spcPct val="0"/>
              </a:spcBef>
            </a:pPr>
            <a:r>
              <a:rPr lang="en-US" sz="3800" dirty="0">
                <a:solidFill>
                  <a:srgbClr val="000000"/>
                </a:solidFill>
                <a:latin typeface="Arial" panose="020B0604020202020204" pitchFamily="34" charset="0"/>
                <a:cs typeface="Arial" panose="020B0604020202020204" pitchFamily="34" charset="0"/>
              </a:rPr>
              <a:t>Enrolled in a </a:t>
            </a:r>
            <a:r>
              <a:rPr lang="en-US" sz="3800" dirty="0">
                <a:solidFill>
                  <a:schemeClr val="accent6">
                    <a:lumMod val="75000"/>
                  </a:schemeClr>
                </a:solidFill>
                <a:latin typeface="Arial" panose="020B0604020202020204" pitchFamily="34" charset="0"/>
                <a:cs typeface="Arial" panose="020B0604020202020204" pitchFamily="34" charset="0"/>
              </a:rPr>
              <a:t>School Public Health </a:t>
            </a:r>
            <a:r>
              <a:rPr lang="en-US" sz="3800" dirty="0">
                <a:solidFill>
                  <a:srgbClr val="000000"/>
                </a:solidFill>
                <a:latin typeface="Arial" panose="020B0604020202020204" pitchFamily="34" charset="0"/>
                <a:cs typeface="Arial" panose="020B0604020202020204" pitchFamily="34" charset="0"/>
              </a:rPr>
              <a:t>doctoral program (any campus/any department) or the </a:t>
            </a:r>
            <a:r>
              <a:rPr lang="en-US" sz="3800" dirty="0">
                <a:solidFill>
                  <a:schemeClr val="accent6">
                    <a:lumMod val="75000"/>
                  </a:schemeClr>
                </a:solidFill>
                <a:latin typeface="Arial" panose="020B0604020202020204" pitchFamily="34" charset="0"/>
                <a:cs typeface="Arial" panose="020B0604020202020204" pitchFamily="34" charset="0"/>
              </a:rPr>
              <a:t>McWilliams School of Biomedical Informatics, McGovern Medical School </a:t>
            </a:r>
            <a:r>
              <a:rPr lang="en-US" sz="3800" dirty="0">
                <a:latin typeface="Arial" panose="020B0604020202020204" pitchFamily="34" charset="0"/>
                <a:cs typeface="Arial" panose="020B0604020202020204" pitchFamily="34" charset="0"/>
              </a:rPr>
              <a:t>or</a:t>
            </a:r>
            <a:r>
              <a:rPr lang="en-US" sz="3800" dirty="0">
                <a:solidFill>
                  <a:schemeClr val="accent6">
                    <a:lumMod val="75000"/>
                  </a:schemeClr>
                </a:solidFill>
                <a:latin typeface="Arial" panose="020B0604020202020204" pitchFamily="34" charset="0"/>
                <a:cs typeface="Arial" panose="020B0604020202020204" pitchFamily="34" charset="0"/>
              </a:rPr>
              <a:t> Graduate School of Biomedical Sciences </a:t>
            </a:r>
            <a:r>
              <a:rPr lang="en-US" sz="3800" dirty="0">
                <a:solidFill>
                  <a:srgbClr val="000000"/>
                </a:solidFill>
                <a:latin typeface="Arial" panose="020B0604020202020204" pitchFamily="34" charset="0"/>
                <a:cs typeface="Arial" panose="020B0604020202020204" pitchFamily="34" charset="0"/>
              </a:rPr>
              <a:t>(any department)</a:t>
            </a:r>
          </a:p>
        </p:txBody>
      </p:sp>
      <p:sp>
        <p:nvSpPr>
          <p:cNvPr id="8" name="AutoShape 8"/>
          <p:cNvSpPr/>
          <p:nvPr/>
        </p:nvSpPr>
        <p:spPr>
          <a:xfrm>
            <a:off x="6093648" y="6983760"/>
            <a:ext cx="10956102" cy="9525"/>
          </a:xfrm>
          <a:prstGeom prst="rect">
            <a:avLst/>
          </a:prstGeom>
          <a:solidFill>
            <a:srgbClr val="000000"/>
          </a:solid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 with orange and grey colors&#10;&#10;Description automatically generated">
            <a:extLst>
              <a:ext uri="{FF2B5EF4-FFF2-40B4-BE49-F238E27FC236}">
                <a16:creationId xmlns:a16="http://schemas.microsoft.com/office/drawing/2014/main" id="{9B380DD4-5C89-CFF2-0806-142E6FA8B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6622"/>
            <a:ext cx="18288000" cy="9633756"/>
          </a:xfrm>
          <a:prstGeom prst="rect">
            <a:avLst/>
          </a:prstGeom>
        </p:spPr>
      </p:pic>
    </p:spTree>
    <p:extLst>
      <p:ext uri="{BB962C8B-B14F-4D97-AF65-F5344CB8AC3E}">
        <p14:creationId xmlns:p14="http://schemas.microsoft.com/office/powerpoint/2010/main" val="2841906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4974</TotalTime>
  <Words>858</Words>
  <Application>Microsoft Office PowerPoint</Application>
  <PresentationFormat>Custom</PresentationFormat>
  <Paragraphs>109</Paragraphs>
  <Slides>16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Comic Sans MS</vt:lpstr>
      <vt:lpstr>Arial</vt:lpstr>
      <vt:lpstr>League Spartan</vt:lpstr>
      <vt:lpstr>Calibri</vt:lpstr>
      <vt:lpstr>Archivo Black Bold</vt:lpstr>
      <vt:lpstr>Archivo Black</vt:lpstr>
      <vt:lpstr>League Spartan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UTHealth Innovation in Cancer Prevention Research Training Program Funded by Cancer Prevention and Research Institute of Texas (CPRIT</dc:title>
  <dc:creator>Parks, Kandace</dc:creator>
  <cp:lastModifiedBy>Mullen, Patricia D</cp:lastModifiedBy>
  <cp:revision>56</cp:revision>
  <cp:lastPrinted>2021-08-18T22:02:34Z</cp:lastPrinted>
  <dcterms:created xsi:type="dcterms:W3CDTF">2006-08-16T00:00:00Z</dcterms:created>
  <dcterms:modified xsi:type="dcterms:W3CDTF">2024-09-25T18:51:20Z</dcterms:modified>
  <dc:identifier>DAEhdpV_C98</dc:identifier>
</cp:coreProperties>
</file>